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4" r:id="rId4"/>
    <p:sldId id="276" r:id="rId5"/>
    <p:sldId id="277" r:id="rId6"/>
    <p:sldId id="279" r:id="rId7"/>
    <p:sldId id="280" r:id="rId8"/>
    <p:sldId id="275" r:id="rId9"/>
    <p:sldId id="260" r:id="rId10"/>
    <p:sldId id="263" r:id="rId11"/>
    <p:sldId id="261" r:id="rId12"/>
    <p:sldId id="271" r:id="rId13"/>
    <p:sldId id="266" r:id="rId14"/>
    <p:sldId id="282" r:id="rId15"/>
    <p:sldId id="265" r:id="rId16"/>
    <p:sldId id="269" r:id="rId17"/>
    <p:sldId id="262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0" autoAdjust="0"/>
    <p:restoredTop sz="99594" autoAdjust="0"/>
  </p:normalViewPr>
  <p:slideViewPr>
    <p:cSldViewPr>
      <p:cViewPr>
        <p:scale>
          <a:sx n="50" d="100"/>
          <a:sy n="50" d="100"/>
        </p:scale>
        <p:origin x="86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91AC-262C-497B-946F-62A4BBE06BF9}" type="datetimeFigureOut">
              <a:rPr lang="en-GB" smtClean="0"/>
              <a:pPr/>
              <a:t>30/10/2013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B35A-ACF0-4909-B658-36301018C027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0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91AC-262C-497B-946F-62A4BBE06BF9}" type="datetimeFigureOut">
              <a:rPr lang="en-GB" smtClean="0"/>
              <a:pPr/>
              <a:t>30/10/2013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B35A-ACF0-4909-B658-36301018C027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15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91AC-262C-497B-946F-62A4BBE06BF9}" type="datetimeFigureOut">
              <a:rPr lang="en-GB" smtClean="0"/>
              <a:pPr/>
              <a:t>30/10/2013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B35A-ACF0-4909-B658-36301018C027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73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91AC-262C-497B-946F-62A4BBE06BF9}" type="datetimeFigureOut">
              <a:rPr lang="en-GB" smtClean="0"/>
              <a:pPr/>
              <a:t>30/10/2013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B35A-ACF0-4909-B658-36301018C027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19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91AC-262C-497B-946F-62A4BBE06BF9}" type="datetimeFigureOut">
              <a:rPr lang="en-GB" smtClean="0"/>
              <a:pPr/>
              <a:t>30/10/2013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B35A-ACF0-4909-B658-36301018C027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59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91AC-262C-497B-946F-62A4BBE06BF9}" type="datetimeFigureOut">
              <a:rPr lang="en-GB" smtClean="0"/>
              <a:pPr/>
              <a:t>30/10/2013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B35A-ACF0-4909-B658-36301018C027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81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91AC-262C-497B-946F-62A4BBE06BF9}" type="datetimeFigureOut">
              <a:rPr lang="en-GB" smtClean="0"/>
              <a:pPr/>
              <a:t>30/10/2013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B35A-ACF0-4909-B658-36301018C027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44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91AC-262C-497B-946F-62A4BBE06BF9}" type="datetimeFigureOut">
              <a:rPr lang="en-GB" smtClean="0"/>
              <a:pPr/>
              <a:t>30/10/2013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B35A-ACF0-4909-B658-36301018C027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60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91AC-262C-497B-946F-62A4BBE06BF9}" type="datetimeFigureOut">
              <a:rPr lang="en-GB" smtClean="0"/>
              <a:pPr/>
              <a:t>30/10/2013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B35A-ACF0-4909-B658-36301018C027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65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91AC-262C-497B-946F-62A4BBE06BF9}" type="datetimeFigureOut">
              <a:rPr lang="en-GB" smtClean="0"/>
              <a:pPr/>
              <a:t>30/10/2013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B35A-ACF0-4909-B658-36301018C027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17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91AC-262C-497B-946F-62A4BBE06BF9}" type="datetimeFigureOut">
              <a:rPr lang="en-GB" smtClean="0"/>
              <a:pPr/>
              <a:t>30/10/2013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B35A-ACF0-4909-B658-36301018C027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70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891AC-262C-497B-946F-62A4BBE06BF9}" type="datetimeFigureOut">
              <a:rPr lang="en-GB" smtClean="0"/>
              <a:pPr/>
              <a:t>30/10/2013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4B35A-ACF0-4909-B658-36301018C027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91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Yunus Bickici\AppData\Local\Microsoft\Windows\Temporary Internet Files\Content.Outlook\OUMN9UHI\photo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36" y="2654804"/>
            <a:ext cx="5464696" cy="365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632" y="407368"/>
            <a:ext cx="5184576" cy="12214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755576" y="176846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5"/>
                </a:solidFill>
              </a:rPr>
              <a:t>PROYECTO DE AGUA POTABLE</a:t>
            </a:r>
            <a:endParaRPr lang="es-ES" sz="4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5536" y="836712"/>
            <a:ext cx="8352928" cy="5595730"/>
            <a:chOff x="391890" y="647375"/>
            <a:chExt cx="8752109" cy="5755962"/>
          </a:xfrm>
        </p:grpSpPr>
        <p:sp>
          <p:nvSpPr>
            <p:cNvPr id="5" name="Half Frame 4"/>
            <p:cNvSpPr/>
            <p:nvPr/>
          </p:nvSpPr>
          <p:spPr>
            <a:xfrm>
              <a:off x="2873829" y="1161142"/>
              <a:ext cx="2264221" cy="2801225"/>
            </a:xfrm>
            <a:prstGeom prst="halfFrame">
              <a:avLst>
                <a:gd name="adj1" fmla="val 8860"/>
                <a:gd name="adj2" fmla="val 8439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64258" y="1719900"/>
              <a:ext cx="4489904" cy="4252709"/>
            </a:xfrm>
            <a:prstGeom prst="ellipse">
              <a:avLst/>
            </a:prstGeom>
            <a:noFill/>
            <a:ln w="7620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749142" y="5269540"/>
              <a:ext cx="2394857" cy="69332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Fuente</a:t>
              </a:r>
              <a:r>
                <a:rPr lang="en-US" b="1" dirty="0" smtClean="0"/>
                <a:t> </a:t>
              </a:r>
              <a:endParaRPr lang="en-US" b="1" dirty="0"/>
            </a:p>
            <a:p>
              <a:pPr algn="ctr"/>
              <a:endParaRPr lang="en-US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242628" y="2278743"/>
              <a:ext cx="1393372" cy="1304432"/>
            </a:xfrm>
            <a:prstGeom prst="roundRect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Filtros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ultravioleta</a:t>
              </a:r>
              <a:endParaRPr lang="en-US" sz="1600" dirty="0"/>
            </a:p>
          </p:txBody>
        </p:sp>
        <p:cxnSp>
          <p:nvCxnSpPr>
            <p:cNvPr id="9" name="Straight Connector 8"/>
            <p:cNvCxnSpPr>
              <a:endCxn id="7" idx="0"/>
            </p:cNvCxnSpPr>
            <p:nvPr/>
          </p:nvCxnSpPr>
          <p:spPr>
            <a:xfrm>
              <a:off x="7936812" y="4113998"/>
              <a:ext cx="9759" cy="1155542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939314" y="1975717"/>
              <a:ext cx="0" cy="317540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939314" y="3572257"/>
              <a:ext cx="0" cy="317540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7039428" y="3759149"/>
              <a:ext cx="1785257" cy="60778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Pozo</a:t>
              </a:r>
              <a:r>
                <a:rPr lang="en-US" dirty="0" smtClean="0"/>
                <a:t> </a:t>
              </a:r>
              <a:r>
                <a:rPr lang="en-US" dirty="0" err="1" smtClean="0"/>
                <a:t>perforado</a:t>
              </a: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717145" y="647375"/>
              <a:ext cx="3918855" cy="131382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Tanque</a:t>
              </a:r>
              <a:r>
                <a:rPr lang="en-US" dirty="0" smtClean="0"/>
                <a:t> </a:t>
              </a:r>
              <a:r>
                <a:rPr lang="en-US" dirty="0" err="1" smtClean="0"/>
                <a:t>elevado</a:t>
              </a:r>
              <a:endParaRPr lang="en-US" dirty="0" smtClean="0"/>
            </a:p>
            <a:p>
              <a:pPr algn="ctr"/>
              <a:r>
                <a:rPr lang="en-US" dirty="0" smtClean="0"/>
                <a:t>8000 </a:t>
              </a:r>
              <a:r>
                <a:rPr lang="en-US" dirty="0" err="1" smtClean="0"/>
                <a:t>litros</a:t>
              </a:r>
              <a:r>
                <a:rPr lang="en-US" dirty="0" smtClean="0"/>
                <a:t> de </a:t>
              </a:r>
              <a:r>
                <a:rPr lang="en-US" dirty="0" err="1" smtClean="0"/>
                <a:t>capacidad</a:t>
              </a:r>
              <a:endParaRPr lang="en-US" dirty="0"/>
            </a:p>
          </p:txBody>
        </p:sp>
        <p:sp>
          <p:nvSpPr>
            <p:cNvPr id="14" name="16-Point Star 13"/>
            <p:cNvSpPr/>
            <p:nvPr/>
          </p:nvSpPr>
          <p:spPr>
            <a:xfrm>
              <a:off x="972453" y="1959405"/>
              <a:ext cx="4064018" cy="3628604"/>
            </a:xfrm>
            <a:prstGeom prst="star16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>
              <a:stCxn id="14" idx="10"/>
              <a:endCxn id="14" idx="2"/>
            </p:cNvCxnSpPr>
            <p:nvPr/>
          </p:nvCxnSpPr>
          <p:spPr>
            <a:xfrm>
              <a:off x="972453" y="3773707"/>
              <a:ext cx="40640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9"/>
              <a:endCxn id="14" idx="1"/>
            </p:cNvCxnSpPr>
            <p:nvPr/>
          </p:nvCxnSpPr>
          <p:spPr>
            <a:xfrm flipV="1">
              <a:off x="1127129" y="3079410"/>
              <a:ext cx="3754666" cy="13885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4" idx="0"/>
              <a:endCxn id="14" idx="8"/>
            </p:cNvCxnSpPr>
            <p:nvPr/>
          </p:nvCxnSpPr>
          <p:spPr>
            <a:xfrm flipH="1">
              <a:off x="1567608" y="2490796"/>
              <a:ext cx="2873708" cy="25658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4" idx="15"/>
              <a:endCxn id="14" idx="7"/>
            </p:cNvCxnSpPr>
            <p:nvPr/>
          </p:nvCxnSpPr>
          <p:spPr>
            <a:xfrm flipH="1">
              <a:off x="2226853" y="2097510"/>
              <a:ext cx="1555218" cy="33523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4" idx="11"/>
              <a:endCxn id="14" idx="3"/>
            </p:cNvCxnSpPr>
            <p:nvPr/>
          </p:nvCxnSpPr>
          <p:spPr>
            <a:xfrm>
              <a:off x="1127129" y="3079410"/>
              <a:ext cx="3754666" cy="13885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4" idx="13"/>
              <a:endCxn id="14" idx="5"/>
            </p:cNvCxnSpPr>
            <p:nvPr/>
          </p:nvCxnSpPr>
          <p:spPr>
            <a:xfrm>
              <a:off x="2226853" y="2097510"/>
              <a:ext cx="1555218" cy="33523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" idx="1"/>
              <a:endCxn id="14" idx="6"/>
            </p:cNvCxnSpPr>
            <p:nvPr/>
          </p:nvCxnSpPr>
          <p:spPr>
            <a:xfrm>
              <a:off x="2969368" y="3844168"/>
              <a:ext cx="35094" cy="17438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91890" y="6023429"/>
              <a:ext cx="5225143" cy="379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14 </a:t>
              </a:r>
              <a:r>
                <a:rPr lang="en-US" b="1" dirty="0" err="1" smtClean="0"/>
                <a:t>puntos</a:t>
              </a:r>
              <a:r>
                <a:rPr lang="en-US" b="1" dirty="0" smtClean="0"/>
                <a:t> de </a:t>
              </a:r>
              <a:r>
                <a:rPr lang="en-US" b="1" dirty="0" err="1" smtClean="0"/>
                <a:t>distribución</a:t>
              </a:r>
              <a:endParaRPr lang="en-US" b="1" dirty="0"/>
            </a:p>
          </p:txBody>
        </p:sp>
      </p:grp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Metodología</a:t>
            </a:r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 de la </a:t>
            </a:r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implementación</a:t>
            </a:r>
            <a:endParaRPr lang="en-GB" sz="3600" dirty="0">
              <a:solidFill>
                <a:srgbClr val="0070C0"/>
              </a:solidFill>
              <a:latin typeface="Calibri Light" pitchFamily="34" charset="0"/>
              <a:cs typeface="Bell Gothic Std Black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51520" y="750714"/>
            <a:ext cx="86409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4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9073008" cy="49685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1700" dirty="0" smtClean="0">
                <a:latin typeface="Calibri Light" pitchFamily="34" charset="0"/>
                <a:cs typeface="Book Antiqua"/>
              </a:rPr>
              <a:t>La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comunidad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dona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la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tierra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y la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fuente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de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agua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GB" sz="1700" dirty="0" smtClean="0">
              <a:latin typeface="Calibri Light" pitchFamily="34" charset="0"/>
              <a:cs typeface="Book Antiqua"/>
            </a:endParaRPr>
          </a:p>
          <a:p>
            <a:pPr>
              <a:buFont typeface="Wingdings" pitchFamily="2" charset="2"/>
              <a:buChar char="Ø"/>
            </a:pPr>
            <a:r>
              <a:rPr lang="en-GB" sz="1700" dirty="0" err="1" smtClean="0">
                <a:latin typeface="Calibri Light" pitchFamily="34" charset="0"/>
                <a:cs typeface="Book Antiqua"/>
              </a:rPr>
              <a:t>Formar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el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comite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de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agua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del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poblado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,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informando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a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TMNS</a:t>
            </a:r>
            <a:endParaRPr lang="en-GB" sz="1700" dirty="0" smtClean="0">
              <a:latin typeface="Calibri Light" pitchFamily="34" charset="0"/>
              <a:cs typeface="Book Antiqua"/>
            </a:endParaRPr>
          </a:p>
          <a:p>
            <a:pPr>
              <a:buFont typeface="Wingdings" pitchFamily="2" charset="2"/>
              <a:buChar char="Ø"/>
            </a:pPr>
            <a:endParaRPr lang="en-GB" sz="1700" dirty="0" smtClean="0">
              <a:latin typeface="Calibri Light" pitchFamily="34" charset="0"/>
              <a:cs typeface="Book Antiqua"/>
            </a:endParaRPr>
          </a:p>
          <a:p>
            <a:pPr>
              <a:buFont typeface="Wingdings" pitchFamily="2" charset="2"/>
              <a:buChar char="Ø"/>
            </a:pPr>
            <a:r>
              <a:rPr lang="en-GB" sz="1700" dirty="0" err="1" smtClean="0">
                <a:latin typeface="Calibri Light" pitchFamily="34" charset="0"/>
                <a:cs typeface="Book Antiqua"/>
              </a:rPr>
              <a:t>PWP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instala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el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sistema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de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agua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y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puntos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de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información</a:t>
            </a:r>
            <a:endParaRPr lang="en-GB" sz="1700" dirty="0" smtClean="0">
              <a:latin typeface="Calibri Light" pitchFamily="34" charset="0"/>
              <a:cs typeface="Book Antiqua"/>
            </a:endParaRPr>
          </a:p>
          <a:p>
            <a:pPr marL="0" indent="0">
              <a:buNone/>
            </a:pPr>
            <a:endParaRPr lang="en-GB" sz="1700" dirty="0" smtClean="0">
              <a:latin typeface="Calibri Light" pitchFamily="34" charset="0"/>
              <a:cs typeface="Book Antiqua"/>
            </a:endParaRPr>
          </a:p>
          <a:p>
            <a:pPr>
              <a:buFont typeface="Wingdings" pitchFamily="2" charset="2"/>
              <a:buChar char="Ø"/>
            </a:pPr>
            <a:r>
              <a:rPr lang="en-GB" sz="1700" dirty="0" smtClean="0">
                <a:latin typeface="Calibri Light" pitchFamily="34" charset="0"/>
                <a:cs typeface="Book Antiqua"/>
              </a:rPr>
              <a:t>PWP,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junto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con  sus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socios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técnicos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, 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prepara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operaciones</a:t>
            </a:r>
            <a:endParaRPr lang="en-GB" sz="1700" dirty="0" smtClean="0">
              <a:latin typeface="Calibri Light" pitchFamily="34" charset="0"/>
              <a:cs typeface="Book Antiqua"/>
            </a:endParaRPr>
          </a:p>
          <a:p>
            <a:pPr>
              <a:buFont typeface="Wingdings" pitchFamily="2" charset="2"/>
              <a:buChar char="Ø"/>
            </a:pPr>
            <a:endParaRPr lang="en-GB" sz="1700" dirty="0" smtClean="0">
              <a:latin typeface="Calibri Light" pitchFamily="34" charset="0"/>
              <a:cs typeface="Book Antiqua"/>
            </a:endParaRPr>
          </a:p>
          <a:p>
            <a:pPr>
              <a:buFont typeface="Wingdings" pitchFamily="2" charset="2"/>
              <a:buChar char="Ø"/>
            </a:pPr>
            <a:r>
              <a:rPr lang="en-GB" sz="1700" dirty="0" err="1" smtClean="0">
                <a:latin typeface="Calibri Light" pitchFamily="34" charset="0"/>
                <a:cs typeface="Book Antiqua"/>
              </a:rPr>
              <a:t>PWP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provee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educación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y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entrenamientojunto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con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su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socio local.</a:t>
            </a:r>
          </a:p>
          <a:p>
            <a:pPr>
              <a:buFont typeface="Wingdings" pitchFamily="2" charset="2"/>
              <a:buChar char="Ø"/>
            </a:pPr>
            <a:endParaRPr lang="en-GB" sz="1700" dirty="0" smtClean="0">
              <a:latin typeface="Calibri Light" pitchFamily="34" charset="0"/>
              <a:cs typeface="Book Antiqua"/>
            </a:endParaRPr>
          </a:p>
          <a:p>
            <a:pPr>
              <a:buFont typeface="Wingdings" pitchFamily="2" charset="2"/>
              <a:buChar char="Ø"/>
            </a:pPr>
            <a:r>
              <a:rPr lang="en-GB" sz="1700" dirty="0" err="1" smtClean="0">
                <a:latin typeface="Calibri Light" pitchFamily="34" charset="0"/>
                <a:cs typeface="Book Antiqua"/>
              </a:rPr>
              <a:t>Tasas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por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uso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del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agua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:  2.50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rupias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por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10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litros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n-GB" sz="1700" dirty="0" smtClean="0">
              <a:latin typeface="Calibri Light" pitchFamily="34" charset="0"/>
              <a:cs typeface="Book Antiqua"/>
            </a:endParaRPr>
          </a:p>
          <a:p>
            <a:pPr>
              <a:buFont typeface="Wingdings" pitchFamily="2" charset="2"/>
              <a:buChar char="Ø"/>
            </a:pPr>
            <a:r>
              <a:rPr lang="en-GB" sz="1700" dirty="0" err="1" smtClean="0">
                <a:latin typeface="Calibri Light" pitchFamily="34" charset="0"/>
                <a:cs typeface="Book Antiqua"/>
              </a:rPr>
              <a:t>Tasas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de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usuarios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recaudadas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en forma de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cupones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de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agua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/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tarjetas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prepago</a:t>
            </a:r>
            <a:endParaRPr lang="en-GB" sz="1700" dirty="0" smtClean="0">
              <a:latin typeface="Calibri Light" pitchFamily="34" charset="0"/>
              <a:cs typeface="Book Antiqua"/>
            </a:endParaRPr>
          </a:p>
          <a:p>
            <a:pPr marL="0" indent="0">
              <a:buNone/>
            </a:pPr>
            <a:endParaRPr lang="en-GB" sz="1700" dirty="0" smtClean="0">
              <a:latin typeface="Calibri Light" pitchFamily="34" charset="0"/>
              <a:cs typeface="Book Antiqua"/>
            </a:endParaRPr>
          </a:p>
          <a:p>
            <a:pPr>
              <a:buFont typeface="Wingdings" pitchFamily="2" charset="2"/>
              <a:buChar char="Ø"/>
            </a:pPr>
            <a:r>
              <a:rPr lang="en-GB" sz="1700" dirty="0" err="1" smtClean="0">
                <a:latin typeface="Calibri Light" pitchFamily="34" charset="0"/>
                <a:cs typeface="Book Antiqua"/>
              </a:rPr>
              <a:t>Dinero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recaudado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se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guarda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en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cuenta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bancaria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del pueblo </a:t>
            </a:r>
            <a:endParaRPr lang="en-GB" sz="1700" dirty="0" smtClean="0">
              <a:latin typeface="Calibri Light" pitchFamily="34" charset="0"/>
              <a:cs typeface="Book Antiqua"/>
            </a:endParaRPr>
          </a:p>
          <a:p>
            <a:pPr marL="0" indent="0">
              <a:buNone/>
            </a:pPr>
            <a:endParaRPr lang="en-GB" sz="1700" dirty="0" smtClean="0">
              <a:latin typeface="Calibri Light" pitchFamily="34" charset="0"/>
              <a:cs typeface="Book Antiqua"/>
            </a:endParaRPr>
          </a:p>
          <a:p>
            <a:pPr>
              <a:buFont typeface="Wingdings" pitchFamily="2" charset="2"/>
              <a:buChar char="Ø"/>
            </a:pPr>
            <a:r>
              <a:rPr lang="en-GB" sz="1700" dirty="0" smtClean="0">
                <a:latin typeface="Calibri Light" pitchFamily="34" charset="0"/>
                <a:cs typeface="Book Antiqua"/>
              </a:rPr>
              <a:t>Con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este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dinero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se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hace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frente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a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las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tasas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del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facilitador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,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operaciones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,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mantenimiento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y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otros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 </a:t>
            </a:r>
            <a:r>
              <a:rPr lang="en-GB" sz="1700" dirty="0" err="1" smtClean="0">
                <a:latin typeface="Calibri Light" pitchFamily="34" charset="0"/>
                <a:cs typeface="Book Antiqua"/>
              </a:rPr>
              <a:t>gastos</a:t>
            </a:r>
            <a:r>
              <a:rPr lang="en-GB" sz="1700" dirty="0" smtClean="0">
                <a:latin typeface="Calibri Light" pitchFamily="34" charset="0"/>
                <a:cs typeface="Book Antiqua"/>
              </a:rPr>
              <a:t>.</a:t>
            </a:r>
            <a:endParaRPr lang="en-GB" sz="1700" dirty="0">
              <a:latin typeface="Calibri Light" pitchFamily="34" charset="0"/>
              <a:cs typeface="Book Antiqu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Modelo</a:t>
            </a:r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Financiero</a:t>
            </a:r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 y </a:t>
            </a:r>
            <a:r>
              <a:rPr lang="en-US" sz="3600" dirty="0" err="1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S</a:t>
            </a:r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ostenible</a:t>
            </a:r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 </a:t>
            </a:r>
            <a:endParaRPr lang="en-GB" sz="3600" dirty="0">
              <a:solidFill>
                <a:srgbClr val="0070C0"/>
              </a:solidFill>
              <a:latin typeface="Calibri Light" pitchFamily="34" charset="0"/>
              <a:cs typeface="Bell Gothic Std Black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5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61662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1800" i="1" dirty="0" err="1" smtClean="0">
                <a:latin typeface="Calibri Light" pitchFamily="34" charset="0"/>
              </a:rPr>
              <a:t>Sociedad</a:t>
            </a:r>
            <a:r>
              <a:rPr lang="en-US" sz="1800" i="1" dirty="0" smtClean="0">
                <a:latin typeface="Calibri Light" pitchFamily="34" charset="0"/>
              </a:rPr>
              <a:t> </a:t>
            </a:r>
            <a:r>
              <a:rPr lang="en-US" sz="1800" i="1" dirty="0" err="1" smtClean="0">
                <a:latin typeface="Calibri Light" pitchFamily="34" charset="0"/>
              </a:rPr>
              <a:t>Thupten</a:t>
            </a:r>
            <a:r>
              <a:rPr lang="en-US" sz="1800" i="1" dirty="0" smtClean="0">
                <a:latin typeface="Calibri Light" pitchFamily="34" charset="0"/>
              </a:rPr>
              <a:t> Mindolling </a:t>
            </a:r>
            <a:r>
              <a:rPr lang="en-US" sz="1800" i="1" dirty="0" err="1" smtClean="0">
                <a:latin typeface="Calibri Light" pitchFamily="34" charset="0"/>
              </a:rPr>
              <a:t>Nyingmapa</a:t>
            </a:r>
            <a:r>
              <a:rPr lang="en-US" sz="1800" i="1" dirty="0" smtClean="0">
                <a:latin typeface="Calibri Light" pitchFamily="34" charset="0"/>
              </a:rPr>
              <a:t> (</a:t>
            </a:r>
            <a:r>
              <a:rPr lang="en-US" sz="1800" i="1" dirty="0" err="1" smtClean="0">
                <a:latin typeface="Calibri Light" pitchFamily="34" charset="0"/>
              </a:rPr>
              <a:t>TMNS</a:t>
            </a:r>
            <a:r>
              <a:rPr lang="en-US" sz="1800" i="1" dirty="0" smtClean="0">
                <a:latin typeface="Calibri Light" pitchFamily="34" charset="0"/>
              </a:rPr>
              <a:t>)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err="1" smtClean="0">
                <a:latin typeface="Calibri Light" pitchFamily="34" charset="0"/>
              </a:rPr>
              <a:t>Organización</a:t>
            </a:r>
            <a:r>
              <a:rPr lang="en-US" sz="1800" dirty="0" smtClean="0">
                <a:latin typeface="Calibri Light" pitchFamily="34" charset="0"/>
              </a:rPr>
              <a:t> sin </a:t>
            </a:r>
            <a:r>
              <a:rPr lang="en-US" sz="1800" dirty="0" err="1" smtClean="0">
                <a:latin typeface="Calibri Light" pitchFamily="34" charset="0"/>
              </a:rPr>
              <a:t>ánimo</a:t>
            </a:r>
            <a:r>
              <a:rPr lang="en-US" sz="1800" dirty="0" smtClean="0">
                <a:latin typeface="Calibri Light" pitchFamily="34" charset="0"/>
              </a:rPr>
              <a:t> de </a:t>
            </a:r>
            <a:r>
              <a:rPr lang="en-US" sz="1800" dirty="0" err="1" smtClean="0">
                <a:latin typeface="Calibri Light" pitchFamily="34" charset="0"/>
              </a:rPr>
              <a:t>lucro</a:t>
            </a:r>
            <a:r>
              <a:rPr lang="en-US" sz="1800" dirty="0" smtClean="0">
                <a:latin typeface="Calibri Light" pitchFamily="34" charset="0"/>
              </a:rPr>
              <a:t> responsible de la </a:t>
            </a:r>
            <a:r>
              <a:rPr lang="en-US" sz="1800" dirty="0" err="1" smtClean="0">
                <a:latin typeface="Calibri Light" pitchFamily="34" charset="0"/>
              </a:rPr>
              <a:t>implementación</a:t>
            </a:r>
            <a:r>
              <a:rPr lang="en-US" sz="1800" dirty="0" smtClean="0">
                <a:latin typeface="Calibri Light" pitchFamily="34" charset="0"/>
              </a:rPr>
              <a:t> de </a:t>
            </a:r>
            <a:r>
              <a:rPr lang="en-US" sz="1800" dirty="0" err="1" smtClean="0">
                <a:latin typeface="Calibri Light" pitchFamily="34" charset="0"/>
              </a:rPr>
              <a:t>muchos</a:t>
            </a:r>
            <a:r>
              <a:rPr lang="en-US" sz="1800" dirty="0" smtClean="0">
                <a:latin typeface="Calibri Light" pitchFamily="34" charset="0"/>
              </a:rPr>
              <a:t> </a:t>
            </a:r>
            <a:r>
              <a:rPr lang="en-US" sz="1800" dirty="0" err="1" smtClean="0">
                <a:latin typeface="Calibri Light" pitchFamily="34" charset="0"/>
              </a:rPr>
              <a:t>proyectos</a:t>
            </a:r>
            <a:r>
              <a:rPr lang="en-US" sz="1800" dirty="0" smtClean="0">
                <a:latin typeface="Calibri Light" pitchFamily="34" charset="0"/>
              </a:rPr>
              <a:t> </a:t>
            </a:r>
            <a:r>
              <a:rPr lang="en-US" sz="1800" dirty="0" err="1" smtClean="0">
                <a:latin typeface="Calibri Light" pitchFamily="34" charset="0"/>
              </a:rPr>
              <a:t>humanitarios</a:t>
            </a:r>
            <a:r>
              <a:rPr lang="en-US" sz="1800" dirty="0" smtClean="0">
                <a:latin typeface="Calibri Light" pitchFamily="34" charset="0"/>
              </a:rPr>
              <a:t> en India y Nepal.</a:t>
            </a:r>
            <a:endParaRPr lang="en-US" sz="1800" dirty="0">
              <a:latin typeface="Calibri Light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>
                <a:latin typeface="Calibri Light" pitchFamily="34" charset="0"/>
              </a:rPr>
              <a:t> </a:t>
            </a:r>
            <a:r>
              <a:rPr lang="en-US" sz="1800" dirty="0" err="1" smtClean="0">
                <a:latin typeface="Calibri Light" pitchFamily="34" charset="0"/>
              </a:rPr>
              <a:t>Actuales</a:t>
            </a:r>
            <a:r>
              <a:rPr lang="en-US" sz="1800" dirty="0" smtClean="0">
                <a:latin typeface="Calibri Light" pitchFamily="34" charset="0"/>
              </a:rPr>
              <a:t> </a:t>
            </a:r>
            <a:r>
              <a:rPr lang="en-US" sz="1800" dirty="0" err="1" smtClean="0">
                <a:latin typeface="Calibri Light" pitchFamily="34" charset="0"/>
              </a:rPr>
              <a:t>responsables</a:t>
            </a:r>
            <a:r>
              <a:rPr lang="en-US" sz="1800" dirty="0" smtClean="0">
                <a:latin typeface="Calibri Light" pitchFamily="34" charset="0"/>
              </a:rPr>
              <a:t> de la </a:t>
            </a:r>
            <a:r>
              <a:rPr lang="en-US" sz="1800" dirty="0" err="1" smtClean="0">
                <a:latin typeface="Calibri Light" pitchFamily="34" charset="0"/>
              </a:rPr>
              <a:t>supervisión</a:t>
            </a:r>
            <a:r>
              <a:rPr lang="en-US" sz="1800" dirty="0" smtClean="0">
                <a:latin typeface="Calibri Light" pitchFamily="34" charset="0"/>
              </a:rPr>
              <a:t> de los </a:t>
            </a:r>
            <a:r>
              <a:rPr lang="en-US" sz="1800" dirty="0" err="1" smtClean="0">
                <a:latin typeface="Calibri Light" pitchFamily="34" charset="0"/>
              </a:rPr>
              <a:t>contratistas</a:t>
            </a:r>
            <a:r>
              <a:rPr lang="en-US" sz="1800" dirty="0" smtClean="0">
                <a:latin typeface="Calibri Light" pitchFamily="34" charset="0"/>
              </a:rPr>
              <a:t> locales de </a:t>
            </a:r>
            <a:r>
              <a:rPr lang="en-US" sz="1800" dirty="0" err="1" smtClean="0">
                <a:latin typeface="Calibri Light" pitchFamily="34" charset="0"/>
              </a:rPr>
              <a:t>PWP</a:t>
            </a:r>
            <a:r>
              <a:rPr lang="en-US" sz="1800" dirty="0" smtClean="0">
                <a:latin typeface="Calibri Light" pitchFamily="34" charset="0"/>
              </a:rPr>
              <a:t> </a:t>
            </a:r>
            <a:r>
              <a:rPr lang="en-US" sz="1800" dirty="0">
                <a:latin typeface="Calibri Light" pitchFamily="34" charset="0"/>
              </a:rPr>
              <a:t>y del </a:t>
            </a:r>
            <a:r>
              <a:rPr lang="en-US" sz="1800" dirty="0" err="1">
                <a:latin typeface="Calibri Light" pitchFamily="34" charset="0"/>
              </a:rPr>
              <a:t>desembolso</a:t>
            </a:r>
            <a:r>
              <a:rPr lang="en-US" sz="1800" dirty="0">
                <a:latin typeface="Calibri Light" pitchFamily="34" charset="0"/>
              </a:rPr>
              <a:t> de </a:t>
            </a:r>
            <a:r>
              <a:rPr lang="en-US" sz="1800" dirty="0" err="1">
                <a:latin typeface="Calibri Light" pitchFamily="34" charset="0"/>
              </a:rPr>
              <a:t>inversiones</a:t>
            </a:r>
            <a:r>
              <a:rPr lang="en-US" sz="1800" dirty="0">
                <a:latin typeface="Calibri Light" pitchFamily="34" charset="0"/>
              </a:rPr>
              <a:t> a </a:t>
            </a:r>
            <a:r>
              <a:rPr lang="en-US" sz="1800" dirty="0" smtClean="0">
                <a:latin typeface="Calibri Light" pitchFamily="34" charset="0"/>
              </a:rPr>
              <a:t>los </a:t>
            </a:r>
            <a:r>
              <a:rPr lang="en-US" sz="1800" dirty="0" err="1" smtClean="0">
                <a:latin typeface="Calibri Light" pitchFamily="34" charset="0"/>
              </a:rPr>
              <a:t>contratistas</a:t>
            </a:r>
            <a:r>
              <a:rPr lang="en-US" sz="1800" dirty="0" smtClean="0">
                <a:latin typeface="Calibri Light" pitchFamily="34" charset="0"/>
              </a:rPr>
              <a:t> locales.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err="1" smtClean="0">
                <a:latin typeface="Calibri Light" pitchFamily="34" charset="0"/>
              </a:rPr>
              <a:t>Ahora</a:t>
            </a:r>
            <a:r>
              <a:rPr lang="en-US" sz="1800" dirty="0" smtClean="0">
                <a:latin typeface="Calibri Light" pitchFamily="34" charset="0"/>
              </a:rPr>
              <a:t> </a:t>
            </a:r>
            <a:r>
              <a:rPr lang="en-US" sz="1800" dirty="0" err="1" smtClean="0">
                <a:latin typeface="Calibri Light" pitchFamily="34" charset="0"/>
              </a:rPr>
              <a:t>también</a:t>
            </a:r>
            <a:r>
              <a:rPr lang="en-US" sz="1800" dirty="0" smtClean="0">
                <a:latin typeface="Calibri Light" pitchFamily="34" charset="0"/>
              </a:rPr>
              <a:t> </a:t>
            </a:r>
            <a:r>
              <a:rPr lang="en-US" sz="1800" dirty="0" err="1" smtClean="0">
                <a:latin typeface="Calibri Light" pitchFamily="34" charset="0"/>
              </a:rPr>
              <a:t>hacen</a:t>
            </a:r>
            <a:r>
              <a:rPr lang="en-US" sz="1800" dirty="0" smtClean="0">
                <a:latin typeface="Calibri Light" pitchFamily="34" charset="0"/>
              </a:rPr>
              <a:t> la </a:t>
            </a:r>
            <a:r>
              <a:rPr lang="en-US" sz="1800" dirty="0" err="1" smtClean="0">
                <a:latin typeface="Calibri Light" pitchFamily="34" charset="0"/>
              </a:rPr>
              <a:t>supervisión</a:t>
            </a:r>
            <a:r>
              <a:rPr lang="en-US" sz="1800" dirty="0" smtClean="0">
                <a:latin typeface="Calibri Light" pitchFamily="34" charset="0"/>
              </a:rPr>
              <a:t> de </a:t>
            </a:r>
            <a:r>
              <a:rPr lang="en-US" sz="1800" dirty="0" err="1" smtClean="0">
                <a:latin typeface="Calibri Light" pitchFamily="34" charset="0"/>
              </a:rPr>
              <a:t>nuestro</a:t>
            </a:r>
            <a:r>
              <a:rPr lang="en-US" sz="1800" dirty="0" smtClean="0">
                <a:latin typeface="Calibri Light" pitchFamily="34" charset="0"/>
              </a:rPr>
              <a:t> socio </a:t>
            </a:r>
            <a:r>
              <a:rPr lang="en-US" sz="1800" dirty="0" err="1" smtClean="0">
                <a:latin typeface="Calibri Light" pitchFamily="34" charset="0"/>
              </a:rPr>
              <a:t>técnico</a:t>
            </a:r>
            <a:r>
              <a:rPr lang="en-US" sz="1800" dirty="0" smtClean="0">
                <a:latin typeface="Calibri Light" pitchFamily="34" charset="0"/>
              </a:rPr>
              <a:t> “</a:t>
            </a:r>
            <a:r>
              <a:rPr lang="en-US" sz="1800" dirty="0" err="1" smtClean="0">
                <a:latin typeface="Calibri Light" pitchFamily="34" charset="0"/>
              </a:rPr>
              <a:t>Soluciones</a:t>
            </a:r>
            <a:r>
              <a:rPr lang="en-US" sz="1800" dirty="0" smtClean="0">
                <a:latin typeface="Calibri Light" pitchFamily="34" charset="0"/>
              </a:rPr>
              <a:t> </a:t>
            </a:r>
            <a:r>
              <a:rPr lang="en-US" sz="1800" dirty="0" err="1" smtClean="0">
                <a:latin typeface="Calibri Light" pitchFamily="34" charset="0"/>
              </a:rPr>
              <a:t>Energéticas</a:t>
            </a:r>
            <a:r>
              <a:rPr lang="en-US" sz="1800" dirty="0" smtClean="0">
                <a:latin typeface="Calibri Light" pitchFamily="34" charset="0"/>
              </a:rPr>
              <a:t> </a:t>
            </a:r>
            <a:r>
              <a:rPr lang="en-US" sz="1800" dirty="0" err="1" smtClean="0">
                <a:latin typeface="Calibri Light" pitchFamily="34" charset="0"/>
              </a:rPr>
              <a:t>Diversificadas</a:t>
            </a:r>
            <a:r>
              <a:rPr lang="en-US" sz="1800" dirty="0" smtClean="0">
                <a:latin typeface="Calibri Light" pitchFamily="34" charset="0"/>
              </a:rPr>
              <a:t>” (</a:t>
            </a:r>
            <a:r>
              <a:rPr lang="en-US" sz="1800" dirty="0" err="1" smtClean="0">
                <a:latin typeface="Calibri Light" pitchFamily="34" charset="0"/>
              </a:rPr>
              <a:t>ver</a:t>
            </a:r>
            <a:r>
              <a:rPr lang="en-US" sz="1800" dirty="0" smtClean="0">
                <a:latin typeface="Calibri Light" pitchFamily="34" charset="0"/>
              </a:rPr>
              <a:t> </a:t>
            </a:r>
            <a:r>
              <a:rPr lang="en-US" sz="1800" dirty="0" err="1" smtClean="0">
                <a:latin typeface="Calibri Light" pitchFamily="34" charset="0"/>
              </a:rPr>
              <a:t>más</a:t>
            </a:r>
            <a:r>
              <a:rPr lang="en-US" sz="1800" dirty="0" smtClean="0">
                <a:latin typeface="Calibri Light" pitchFamily="34" charset="0"/>
              </a:rPr>
              <a:t> </a:t>
            </a:r>
            <a:r>
              <a:rPr lang="en-US" sz="1800" dirty="0" err="1" smtClean="0">
                <a:latin typeface="Calibri Light" pitchFamily="34" charset="0"/>
              </a:rPr>
              <a:t>abajo</a:t>
            </a:r>
            <a:r>
              <a:rPr lang="en-US" sz="1800" dirty="0" smtClean="0">
                <a:latin typeface="Calibri Light" pitchFamily="34" charset="0"/>
              </a:rPr>
              <a:t>)</a:t>
            </a:r>
          </a:p>
          <a:p>
            <a:pPr marL="457200" lvl="1" indent="0">
              <a:buNone/>
            </a:pPr>
            <a:endParaRPr lang="en-US" sz="1800" dirty="0" smtClean="0">
              <a:latin typeface="Calibri Light" pitchFamily="34" charset="0"/>
            </a:endParaRPr>
          </a:p>
          <a:p>
            <a:pPr marL="285750">
              <a:buFont typeface="Wingdings" pitchFamily="2" charset="2"/>
              <a:buChar char="Ø"/>
            </a:pPr>
            <a:r>
              <a:rPr lang="en-US" sz="1800" i="1" dirty="0" smtClean="0">
                <a:latin typeface="Calibri Light" pitchFamily="34" charset="0"/>
              </a:rPr>
              <a:t> </a:t>
            </a:r>
            <a:r>
              <a:rPr lang="en-US" sz="1800" i="1" dirty="0" err="1" smtClean="0">
                <a:latin typeface="Calibri Light" pitchFamily="34" charset="0"/>
              </a:rPr>
              <a:t>Soluciones</a:t>
            </a:r>
            <a:r>
              <a:rPr lang="en-US" sz="1800" i="1" dirty="0" smtClean="0">
                <a:latin typeface="Calibri Light" pitchFamily="34" charset="0"/>
              </a:rPr>
              <a:t> </a:t>
            </a:r>
            <a:r>
              <a:rPr lang="en-US" sz="1800" i="1" dirty="0" err="1" smtClean="0">
                <a:latin typeface="Calibri Light" pitchFamily="34" charset="0"/>
              </a:rPr>
              <a:t>Energéticas</a:t>
            </a:r>
            <a:r>
              <a:rPr lang="en-US" sz="1800" i="1" dirty="0" smtClean="0">
                <a:latin typeface="Calibri Light" pitchFamily="34" charset="0"/>
              </a:rPr>
              <a:t> </a:t>
            </a:r>
            <a:r>
              <a:rPr lang="en-US" sz="1800" i="1" dirty="0" err="1" smtClean="0">
                <a:latin typeface="Calibri Light" pitchFamily="34" charset="0"/>
              </a:rPr>
              <a:t>Diversificadas</a:t>
            </a:r>
            <a:r>
              <a:rPr lang="en-US" sz="1800" i="1" dirty="0" smtClean="0">
                <a:latin typeface="Calibri Light" pitchFamily="34" charset="0"/>
              </a:rPr>
              <a:t> (DES)</a:t>
            </a:r>
          </a:p>
          <a:p>
            <a:pPr marL="685800" lvl="1">
              <a:buFont typeface="Courier New" pitchFamily="49" charset="0"/>
              <a:buChar char="o"/>
            </a:pPr>
            <a:r>
              <a:rPr lang="en-US" sz="1800" dirty="0" err="1" smtClean="0">
                <a:latin typeface="Calibri Light" pitchFamily="34" charset="0"/>
              </a:rPr>
              <a:t>Una</a:t>
            </a:r>
            <a:r>
              <a:rPr lang="en-US" sz="1800" dirty="0" smtClean="0">
                <a:latin typeface="Calibri Light" pitchFamily="34" charset="0"/>
              </a:rPr>
              <a:t> </a:t>
            </a:r>
            <a:r>
              <a:rPr lang="en-US" sz="1800" dirty="0" err="1" smtClean="0">
                <a:latin typeface="Calibri Light" pitchFamily="34" charset="0"/>
              </a:rPr>
              <a:t>compañía</a:t>
            </a:r>
            <a:r>
              <a:rPr lang="en-US" sz="1800" dirty="0" smtClean="0">
                <a:latin typeface="Calibri Light" pitchFamily="34" charset="0"/>
              </a:rPr>
              <a:t> de </a:t>
            </a:r>
            <a:r>
              <a:rPr lang="en-US" sz="1800" dirty="0" err="1" smtClean="0">
                <a:latin typeface="Calibri Light" pitchFamily="34" charset="0"/>
              </a:rPr>
              <a:t>ingeniería</a:t>
            </a:r>
            <a:r>
              <a:rPr lang="en-US" sz="1800" dirty="0" smtClean="0">
                <a:latin typeface="Calibri Light" pitchFamily="34" charset="0"/>
              </a:rPr>
              <a:t> local </a:t>
            </a:r>
            <a:r>
              <a:rPr lang="en-US" sz="1800" dirty="0" err="1" smtClean="0">
                <a:latin typeface="Calibri Light" pitchFamily="34" charset="0"/>
              </a:rPr>
              <a:t>especializada</a:t>
            </a:r>
            <a:r>
              <a:rPr lang="en-US" sz="1800" dirty="0" smtClean="0">
                <a:latin typeface="Calibri Light" pitchFamily="34" charset="0"/>
              </a:rPr>
              <a:t> en </a:t>
            </a:r>
            <a:r>
              <a:rPr lang="en-US" sz="1800" dirty="0" err="1" smtClean="0">
                <a:latin typeface="Calibri Light" pitchFamily="34" charset="0"/>
              </a:rPr>
              <a:t>asesoría</a:t>
            </a:r>
            <a:r>
              <a:rPr lang="en-US" sz="1800" dirty="0" smtClean="0">
                <a:latin typeface="Calibri Light" pitchFamily="34" charset="0"/>
              </a:rPr>
              <a:t> e </a:t>
            </a:r>
            <a:r>
              <a:rPr lang="en-US" sz="1800" dirty="0" err="1" smtClean="0">
                <a:latin typeface="Calibri Light" pitchFamily="34" charset="0"/>
              </a:rPr>
              <a:t>implementación</a:t>
            </a:r>
            <a:r>
              <a:rPr lang="en-US" sz="1800" dirty="0" smtClean="0">
                <a:latin typeface="Calibri Light" pitchFamily="34" charset="0"/>
              </a:rPr>
              <a:t> de </a:t>
            </a:r>
            <a:r>
              <a:rPr lang="en-US" sz="1800" dirty="0" err="1" smtClean="0">
                <a:latin typeface="Calibri Light" pitchFamily="34" charset="0"/>
              </a:rPr>
              <a:t>proyectos</a:t>
            </a:r>
            <a:r>
              <a:rPr lang="en-US" sz="1800" dirty="0" smtClean="0">
                <a:latin typeface="Calibri Light" pitchFamily="34" charset="0"/>
              </a:rPr>
              <a:t> de </a:t>
            </a:r>
            <a:r>
              <a:rPr lang="en-US" sz="1800" dirty="0" err="1" smtClean="0">
                <a:latin typeface="Calibri Light" pitchFamily="34" charset="0"/>
              </a:rPr>
              <a:t>agua</a:t>
            </a:r>
            <a:r>
              <a:rPr lang="en-US" sz="1800" dirty="0" smtClean="0">
                <a:latin typeface="Calibri Light" pitchFamily="34" charset="0"/>
              </a:rPr>
              <a:t>, </a:t>
            </a:r>
            <a:r>
              <a:rPr lang="en-US" sz="1800" dirty="0" err="1" smtClean="0">
                <a:latin typeface="Calibri Light" pitchFamily="34" charset="0"/>
              </a:rPr>
              <a:t>gestión</a:t>
            </a:r>
            <a:r>
              <a:rPr lang="en-US" sz="1800" dirty="0" smtClean="0">
                <a:latin typeface="Calibri Light" pitchFamily="34" charset="0"/>
              </a:rPr>
              <a:t> de </a:t>
            </a:r>
            <a:r>
              <a:rPr lang="en-US" sz="1800" dirty="0" err="1" smtClean="0">
                <a:latin typeface="Calibri Light" pitchFamily="34" charset="0"/>
              </a:rPr>
              <a:t>desperdicios</a:t>
            </a:r>
            <a:r>
              <a:rPr lang="en-US" sz="1800" dirty="0" smtClean="0">
                <a:latin typeface="Calibri Light" pitchFamily="34" charset="0"/>
              </a:rPr>
              <a:t>, </a:t>
            </a:r>
            <a:r>
              <a:rPr lang="en-US" sz="1800" dirty="0" err="1" smtClean="0">
                <a:latin typeface="Calibri Light" pitchFamily="34" charset="0"/>
              </a:rPr>
              <a:t>infraestructuras</a:t>
            </a:r>
            <a:r>
              <a:rPr lang="en-US" sz="1800" dirty="0" smtClean="0">
                <a:latin typeface="Calibri Light" pitchFamily="34" charset="0"/>
              </a:rPr>
              <a:t> y </a:t>
            </a:r>
            <a:r>
              <a:rPr lang="en-US" sz="1800" dirty="0" err="1" smtClean="0">
                <a:latin typeface="Calibri Light" pitchFamily="34" charset="0"/>
              </a:rPr>
              <a:t>proyectos</a:t>
            </a:r>
            <a:r>
              <a:rPr lang="en-US" sz="1800" dirty="0" smtClean="0">
                <a:latin typeface="Calibri Light" pitchFamily="34" charset="0"/>
              </a:rPr>
              <a:t> </a:t>
            </a:r>
            <a:r>
              <a:rPr lang="en-US" sz="1800" dirty="0" err="1" smtClean="0">
                <a:latin typeface="Calibri Light" pitchFamily="34" charset="0"/>
              </a:rPr>
              <a:t>energéticos</a:t>
            </a:r>
            <a:r>
              <a:rPr lang="en-US" sz="1800" dirty="0" smtClean="0">
                <a:latin typeface="Calibri Light" pitchFamily="34" charset="0"/>
              </a:rPr>
              <a:t>.</a:t>
            </a:r>
          </a:p>
          <a:p>
            <a:pPr marL="685800" lvl="1">
              <a:buFont typeface="Courier New" pitchFamily="49" charset="0"/>
              <a:buChar char="o"/>
            </a:pPr>
            <a:r>
              <a:rPr lang="en-US" sz="1800" dirty="0" err="1" smtClean="0">
                <a:latin typeface="Calibri Light" pitchFamily="34" charset="0"/>
              </a:rPr>
              <a:t>Responsables</a:t>
            </a:r>
            <a:r>
              <a:rPr lang="en-US" sz="1800" dirty="0" smtClean="0">
                <a:latin typeface="Calibri Light" pitchFamily="34" charset="0"/>
              </a:rPr>
              <a:t> de la </a:t>
            </a:r>
            <a:r>
              <a:rPr lang="en-US" sz="1800" dirty="0" err="1" smtClean="0">
                <a:latin typeface="Calibri Light" pitchFamily="34" charset="0"/>
              </a:rPr>
              <a:t>implementación</a:t>
            </a:r>
            <a:r>
              <a:rPr lang="en-US" sz="1800" dirty="0" smtClean="0">
                <a:latin typeface="Calibri Light" pitchFamily="34" charset="0"/>
              </a:rPr>
              <a:t> </a:t>
            </a:r>
            <a:r>
              <a:rPr lang="en-US" sz="1800" dirty="0" err="1" smtClean="0">
                <a:latin typeface="Calibri Light" pitchFamily="34" charset="0"/>
              </a:rPr>
              <a:t>técnica</a:t>
            </a:r>
            <a:r>
              <a:rPr lang="en-US" sz="1800" dirty="0" smtClean="0">
                <a:latin typeface="Calibri Light" pitchFamily="34" charset="0"/>
              </a:rPr>
              <a:t> y </a:t>
            </a:r>
            <a:r>
              <a:rPr lang="en-US" sz="1800" dirty="0" err="1" smtClean="0">
                <a:latin typeface="Calibri Light" pitchFamily="34" charset="0"/>
              </a:rPr>
              <a:t>operaciones</a:t>
            </a:r>
            <a:r>
              <a:rPr lang="en-US" sz="1800" dirty="0" smtClean="0">
                <a:latin typeface="Calibri Light" pitchFamily="34" charset="0"/>
              </a:rPr>
              <a:t>.</a:t>
            </a:r>
            <a:endParaRPr lang="en-US" sz="1800" dirty="0">
              <a:latin typeface="Calibri Light" pitchFamily="34" charset="0"/>
            </a:endParaRPr>
          </a:p>
          <a:p>
            <a:pPr marL="400050" lvl="1" indent="0">
              <a:buNone/>
            </a:pPr>
            <a:endParaRPr lang="en-US" sz="1800" dirty="0">
              <a:latin typeface="Calibri Light" pitchFamily="34" charset="0"/>
            </a:endParaRPr>
          </a:p>
          <a:p>
            <a:pPr marL="285750">
              <a:buFont typeface="Wingdings" pitchFamily="2" charset="2"/>
              <a:buChar char="Ø"/>
            </a:pPr>
            <a:r>
              <a:rPr lang="en-US" sz="1800" i="1" dirty="0" smtClean="0">
                <a:latin typeface="Calibri Light" pitchFamily="34" charset="0"/>
              </a:rPr>
              <a:t>PREM</a:t>
            </a:r>
          </a:p>
          <a:p>
            <a:pPr marL="685800" lvl="1">
              <a:buFont typeface="Courier New" pitchFamily="49" charset="0"/>
              <a:buChar char="o"/>
            </a:pPr>
            <a:r>
              <a:rPr lang="en-US" sz="1800" dirty="0" err="1" smtClean="0">
                <a:latin typeface="Calibri Light" pitchFamily="34" charset="0"/>
              </a:rPr>
              <a:t>PREM</a:t>
            </a:r>
            <a:r>
              <a:rPr lang="en-US" sz="1800" dirty="0" smtClean="0">
                <a:latin typeface="Calibri Light" pitchFamily="34" charset="0"/>
              </a:rPr>
              <a:t> </a:t>
            </a:r>
            <a:r>
              <a:rPr lang="en-US" sz="1800" dirty="0" err="1" smtClean="0">
                <a:latin typeface="Calibri Light" pitchFamily="34" charset="0"/>
              </a:rPr>
              <a:t>trabaja</a:t>
            </a:r>
            <a:r>
              <a:rPr lang="en-US" sz="1800" dirty="0" smtClean="0">
                <a:latin typeface="Calibri Light" pitchFamily="34" charset="0"/>
              </a:rPr>
              <a:t> con </a:t>
            </a:r>
            <a:r>
              <a:rPr lang="en-US" sz="1800" dirty="0" err="1" smtClean="0">
                <a:latin typeface="Calibri Light" pitchFamily="34" charset="0"/>
              </a:rPr>
              <a:t>TMNS</a:t>
            </a:r>
            <a:r>
              <a:rPr lang="en-US" sz="1800" dirty="0">
                <a:latin typeface="Calibri Light" pitchFamily="34" charset="0"/>
              </a:rPr>
              <a:t> </a:t>
            </a:r>
            <a:r>
              <a:rPr lang="en-US" sz="1800" dirty="0" err="1" smtClean="0">
                <a:latin typeface="Calibri Light" pitchFamily="34" charset="0"/>
              </a:rPr>
              <a:t>educando</a:t>
            </a:r>
            <a:r>
              <a:rPr lang="en-US" sz="1800" dirty="0" smtClean="0">
                <a:latin typeface="Calibri Light" pitchFamily="34" charset="0"/>
              </a:rPr>
              <a:t> </a:t>
            </a:r>
            <a:r>
              <a:rPr lang="en-US" sz="1800" dirty="0">
                <a:latin typeface="Calibri Light" pitchFamily="34" charset="0"/>
              </a:rPr>
              <a:t>a la </a:t>
            </a:r>
            <a:r>
              <a:rPr lang="en-US" sz="1800" dirty="0" err="1">
                <a:latin typeface="Calibri Light" pitchFamily="34" charset="0"/>
              </a:rPr>
              <a:t>comunidad</a:t>
            </a:r>
            <a:r>
              <a:rPr lang="en-US" sz="1800" dirty="0">
                <a:latin typeface="Calibri Light" pitchFamily="34" charset="0"/>
              </a:rPr>
              <a:t> </a:t>
            </a:r>
            <a:r>
              <a:rPr lang="en-US" sz="1800" dirty="0" err="1">
                <a:latin typeface="Calibri Light" pitchFamily="34" charset="0"/>
              </a:rPr>
              <a:t>sobre</a:t>
            </a:r>
            <a:r>
              <a:rPr lang="en-US" sz="1800" dirty="0">
                <a:latin typeface="Calibri Light" pitchFamily="34" charset="0"/>
              </a:rPr>
              <a:t> la </a:t>
            </a:r>
            <a:r>
              <a:rPr lang="en-US" sz="1800" dirty="0" err="1">
                <a:latin typeface="Calibri Light" pitchFamily="34" charset="0"/>
              </a:rPr>
              <a:t>importancia</a:t>
            </a:r>
            <a:r>
              <a:rPr lang="en-US" sz="1800" dirty="0">
                <a:latin typeface="Calibri Light" pitchFamily="34" charset="0"/>
              </a:rPr>
              <a:t> del </a:t>
            </a:r>
            <a:r>
              <a:rPr lang="en-US" sz="1800" dirty="0" err="1">
                <a:latin typeface="Calibri Light" pitchFamily="34" charset="0"/>
              </a:rPr>
              <a:t>agua</a:t>
            </a:r>
            <a:r>
              <a:rPr lang="en-US" sz="1800" dirty="0">
                <a:latin typeface="Calibri Light" pitchFamily="34" charset="0"/>
              </a:rPr>
              <a:t> </a:t>
            </a:r>
            <a:r>
              <a:rPr lang="en-US" sz="1800" dirty="0" err="1">
                <a:latin typeface="Calibri Light" pitchFamily="34" charset="0"/>
              </a:rPr>
              <a:t>limpia</a:t>
            </a:r>
            <a:r>
              <a:rPr lang="en-US" sz="1800" dirty="0">
                <a:latin typeface="Calibri Light" pitchFamily="34" charset="0"/>
              </a:rPr>
              <a:t> y del </a:t>
            </a:r>
            <a:r>
              <a:rPr lang="en-US" sz="1800" dirty="0" err="1">
                <a:latin typeface="Calibri Light" pitchFamily="34" charset="0"/>
              </a:rPr>
              <a:t>mantenimiento</a:t>
            </a:r>
            <a:r>
              <a:rPr lang="en-US" sz="1800" dirty="0">
                <a:latin typeface="Calibri Light" pitchFamily="34" charset="0"/>
              </a:rPr>
              <a:t> de </a:t>
            </a:r>
            <a:r>
              <a:rPr lang="en-US" sz="1800" dirty="0" err="1">
                <a:latin typeface="Calibri Light" pitchFamily="34" charset="0"/>
              </a:rPr>
              <a:t>su</a:t>
            </a:r>
            <a:r>
              <a:rPr lang="en-US" sz="1800" dirty="0">
                <a:latin typeface="Calibri Light" pitchFamily="34" charset="0"/>
              </a:rPr>
              <a:t> </a:t>
            </a:r>
            <a:r>
              <a:rPr lang="en-US" sz="1800" dirty="0" err="1" smtClean="0">
                <a:latin typeface="Calibri Light" pitchFamily="34" charset="0"/>
              </a:rPr>
              <a:t>fuente</a:t>
            </a:r>
            <a:r>
              <a:rPr lang="en-US" sz="1800" dirty="0" smtClean="0">
                <a:latin typeface="Calibri Light" pitchFamily="34" charset="0"/>
              </a:rPr>
              <a:t>.</a:t>
            </a:r>
          </a:p>
          <a:p>
            <a:pPr marL="685800" lvl="1">
              <a:buFont typeface="Courier New" pitchFamily="49" charset="0"/>
              <a:buChar char="o"/>
            </a:pPr>
            <a:r>
              <a:rPr lang="en-US" sz="1800" dirty="0" smtClean="0">
                <a:latin typeface="Calibri Light" pitchFamily="34" charset="0"/>
              </a:rPr>
              <a:t>They also train the community in the operational maintenance of the water plant and build awareness.  </a:t>
            </a:r>
            <a:r>
              <a:rPr lang="en-US" sz="1800" dirty="0" err="1" smtClean="0">
                <a:latin typeface="Calibri Light" pitchFamily="34" charset="0"/>
              </a:rPr>
              <a:t>También</a:t>
            </a:r>
            <a:r>
              <a:rPr lang="en-US" sz="1800" dirty="0" smtClean="0">
                <a:latin typeface="Calibri Light" pitchFamily="34" charset="0"/>
              </a:rPr>
              <a:t> </a:t>
            </a:r>
            <a:r>
              <a:rPr lang="en-US" sz="1800" dirty="0" err="1" smtClean="0">
                <a:latin typeface="Calibri Light" pitchFamily="34" charset="0"/>
              </a:rPr>
              <a:t>entrena</a:t>
            </a:r>
            <a:r>
              <a:rPr lang="en-US" sz="1800" dirty="0" smtClean="0">
                <a:latin typeface="Calibri Light" pitchFamily="34" charset="0"/>
              </a:rPr>
              <a:t> a la </a:t>
            </a:r>
            <a:r>
              <a:rPr lang="en-US" sz="1800" dirty="0" err="1" smtClean="0">
                <a:latin typeface="Calibri Light" pitchFamily="34" charset="0"/>
              </a:rPr>
              <a:t>comunidad</a:t>
            </a:r>
            <a:r>
              <a:rPr lang="en-US" sz="1800" dirty="0" smtClean="0">
                <a:latin typeface="Calibri Light" pitchFamily="34" charset="0"/>
              </a:rPr>
              <a:t> en el </a:t>
            </a:r>
            <a:r>
              <a:rPr lang="en-US" sz="1800" dirty="0" err="1" smtClean="0">
                <a:latin typeface="Calibri Light" pitchFamily="34" charset="0"/>
              </a:rPr>
              <a:t>mantenimiento</a:t>
            </a:r>
            <a:r>
              <a:rPr lang="en-US" sz="1800" dirty="0" smtClean="0">
                <a:latin typeface="Calibri Light" pitchFamily="34" charset="0"/>
              </a:rPr>
              <a:t> </a:t>
            </a:r>
            <a:r>
              <a:rPr lang="en-US" sz="1800" dirty="0" err="1" smtClean="0">
                <a:latin typeface="Calibri Light" pitchFamily="34" charset="0"/>
              </a:rPr>
              <a:t>operacional</a:t>
            </a:r>
            <a:r>
              <a:rPr lang="en-US" sz="1800" dirty="0" smtClean="0">
                <a:latin typeface="Calibri Light" pitchFamily="34" charset="0"/>
              </a:rPr>
              <a:t> de la </a:t>
            </a:r>
            <a:r>
              <a:rPr lang="en-US" sz="1800" dirty="0" err="1" smtClean="0">
                <a:latin typeface="Calibri Light" pitchFamily="34" charset="0"/>
              </a:rPr>
              <a:t>planta</a:t>
            </a:r>
            <a:r>
              <a:rPr lang="en-US" sz="1800" dirty="0" smtClean="0">
                <a:latin typeface="Calibri Light" pitchFamily="34" charset="0"/>
              </a:rPr>
              <a:t> de </a:t>
            </a:r>
            <a:r>
              <a:rPr lang="en-US" sz="1800" dirty="0" err="1" smtClean="0">
                <a:latin typeface="Calibri Light" pitchFamily="34" charset="0"/>
              </a:rPr>
              <a:t>agua</a:t>
            </a:r>
            <a:r>
              <a:rPr lang="en-US" sz="1800" dirty="0" smtClean="0">
                <a:latin typeface="Calibri Light" pitchFamily="34" charset="0"/>
              </a:rPr>
              <a:t> y en </a:t>
            </a:r>
            <a:r>
              <a:rPr lang="en-US" sz="1800" dirty="0" err="1" smtClean="0">
                <a:latin typeface="Calibri Light" pitchFamily="34" charset="0"/>
              </a:rPr>
              <a:t>concienciación</a:t>
            </a:r>
            <a:r>
              <a:rPr lang="en-US" sz="1800" dirty="0" smtClean="0">
                <a:latin typeface="Calibri Light" pitchFamily="34" charset="0"/>
              </a:rPr>
              <a:t>.</a:t>
            </a:r>
            <a:endParaRPr lang="en-US" sz="2000" dirty="0">
              <a:latin typeface="Calibri Light" pitchFamily="34" charset="0"/>
            </a:endParaRPr>
          </a:p>
          <a:p>
            <a:endParaRPr lang="en-US" sz="2000" dirty="0">
              <a:latin typeface="Calibri Light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Socios</a:t>
            </a:r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 Locales</a:t>
            </a:r>
            <a:endParaRPr lang="en-GB" sz="3600" dirty="0">
              <a:solidFill>
                <a:srgbClr val="0070C0"/>
              </a:solidFill>
              <a:latin typeface="Calibri Light" pitchFamily="34" charset="0"/>
              <a:cs typeface="Bell Gothic Std Black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5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libri Light" pitchFamily="34" charset="0"/>
                <a:cs typeface="Book Antiqua"/>
              </a:rPr>
              <a:t>Raipur </a:t>
            </a:r>
            <a:r>
              <a:rPr lang="en-US" sz="1600" dirty="0" err="1" smtClean="0">
                <a:latin typeface="Calibri Light" pitchFamily="34" charset="0"/>
                <a:cs typeface="Book Antiqua"/>
              </a:rPr>
              <a:t>es</a:t>
            </a:r>
            <a:r>
              <a:rPr lang="en-US" sz="1600" dirty="0" smtClean="0">
                <a:latin typeface="Calibri Light" pitchFamily="34" charset="0"/>
                <a:cs typeface="Book Antiqua"/>
              </a:rPr>
              <a:t> un </a:t>
            </a:r>
            <a:r>
              <a:rPr lang="en-US" sz="1600" dirty="0" err="1" smtClean="0">
                <a:latin typeface="Calibri Light" pitchFamily="34" charset="0"/>
                <a:cs typeface="Book Antiqua"/>
              </a:rPr>
              <a:t>poblado</a:t>
            </a:r>
            <a:r>
              <a:rPr lang="en-US" sz="1600" dirty="0" smtClean="0">
                <a:latin typeface="Calibri Light" pitchFamily="34" charset="0"/>
                <a:cs typeface="Book Antiqua"/>
              </a:rPr>
              <a:t> </a:t>
            </a:r>
            <a:r>
              <a:rPr lang="en-US" sz="1600" dirty="0" err="1" smtClean="0">
                <a:latin typeface="Calibri Light" pitchFamily="34" charset="0"/>
                <a:cs typeface="Book Antiqua"/>
              </a:rPr>
              <a:t>pobre</a:t>
            </a:r>
            <a:r>
              <a:rPr lang="en-US" sz="1600" dirty="0" smtClean="0">
                <a:latin typeface="Calibri Light" pitchFamily="34" charset="0"/>
                <a:cs typeface="Book Antiqua"/>
              </a:rPr>
              <a:t> </a:t>
            </a:r>
            <a:r>
              <a:rPr lang="en-US" sz="1600" dirty="0" err="1" smtClean="0">
                <a:latin typeface="Calibri Light" pitchFamily="34" charset="0"/>
                <a:cs typeface="Book Antiqua"/>
              </a:rPr>
              <a:t>situado</a:t>
            </a:r>
            <a:r>
              <a:rPr lang="en-US" sz="1600" dirty="0" smtClean="0">
                <a:latin typeface="Calibri Light" pitchFamily="34" charset="0"/>
                <a:cs typeface="Book Antiqua"/>
              </a:rPr>
              <a:t> en el </a:t>
            </a:r>
            <a:r>
              <a:rPr lang="en-US" sz="1600" dirty="0" err="1" smtClean="0">
                <a:latin typeface="Calibri Light" pitchFamily="34" charset="0"/>
                <a:cs typeface="Book Antiqua"/>
              </a:rPr>
              <a:t>distrito</a:t>
            </a:r>
            <a:r>
              <a:rPr lang="en-US" sz="1600" dirty="0" smtClean="0">
                <a:latin typeface="Calibri Light" pitchFamily="34" charset="0"/>
                <a:cs typeface="Book Antiqua"/>
              </a:rPr>
              <a:t> de </a:t>
            </a:r>
            <a:r>
              <a:rPr lang="en-US" sz="1600" dirty="0" err="1" smtClean="0">
                <a:latin typeface="Calibri Light" pitchFamily="34" charset="0"/>
                <a:cs typeface="Book Antiqua"/>
              </a:rPr>
              <a:t>Gajapati</a:t>
            </a:r>
            <a:r>
              <a:rPr lang="en-US" sz="1600" dirty="0" smtClean="0">
                <a:latin typeface="Calibri Light" pitchFamily="34" charset="0"/>
                <a:cs typeface="Book Antiqua"/>
              </a:rPr>
              <a:t> , en Orissa.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>
                <a:latin typeface="Calibri Light" pitchFamily="34" charset="0"/>
                <a:cs typeface="Book Antiqua"/>
              </a:rPr>
              <a:t>Un alto </a:t>
            </a:r>
            <a:r>
              <a:rPr lang="en-US" sz="1600" dirty="0" err="1" smtClean="0">
                <a:latin typeface="Calibri Light" pitchFamily="34" charset="0"/>
                <a:cs typeface="Book Antiqua"/>
              </a:rPr>
              <a:t>porcentage</a:t>
            </a:r>
            <a:r>
              <a:rPr lang="en-US" sz="1600" dirty="0" smtClean="0">
                <a:latin typeface="Calibri Light" pitchFamily="34" charset="0"/>
                <a:cs typeface="Book Antiqua"/>
              </a:rPr>
              <a:t> de la </a:t>
            </a:r>
            <a:r>
              <a:rPr lang="en-US" sz="1600" dirty="0" err="1" smtClean="0">
                <a:latin typeface="Calibri Light" pitchFamily="34" charset="0"/>
                <a:cs typeface="Book Antiqua"/>
              </a:rPr>
              <a:t>población</a:t>
            </a:r>
            <a:r>
              <a:rPr lang="en-US" sz="1600" dirty="0" smtClean="0">
                <a:latin typeface="Calibri Light" pitchFamily="34" charset="0"/>
                <a:cs typeface="Book Antiqua"/>
              </a:rPr>
              <a:t> vive de la </a:t>
            </a:r>
            <a:r>
              <a:rPr lang="en-US" sz="1600" dirty="0" err="1" smtClean="0">
                <a:latin typeface="Calibri Light" pitchFamily="34" charset="0"/>
                <a:cs typeface="Book Antiqua"/>
              </a:rPr>
              <a:t>agricultura</a:t>
            </a:r>
            <a:r>
              <a:rPr lang="en-US" sz="1600" dirty="0" smtClean="0">
                <a:latin typeface="Calibri Light" pitchFamily="34" charset="0"/>
                <a:cs typeface="Book Antiqua"/>
              </a:rPr>
              <a:t> 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>
                <a:latin typeface="Calibri Light" pitchFamily="34" charset="0"/>
                <a:cs typeface="Book Antiqua"/>
              </a:rPr>
              <a:t>Son 1500 </a:t>
            </a:r>
            <a:r>
              <a:rPr lang="en-US" sz="1600" dirty="0" err="1" smtClean="0">
                <a:latin typeface="Calibri Light" pitchFamily="34" charset="0"/>
                <a:cs typeface="Book Antiqua"/>
              </a:rPr>
              <a:t>habitantes</a:t>
            </a:r>
            <a:r>
              <a:rPr lang="en-US" sz="1600" dirty="0" smtClean="0">
                <a:latin typeface="Calibri Light" pitchFamily="34" charset="0"/>
                <a:cs typeface="Book Antiqua"/>
              </a:rPr>
              <a:t>  en un </a:t>
            </a:r>
            <a:r>
              <a:rPr lang="en-US" sz="1600" dirty="0" err="1" smtClean="0">
                <a:latin typeface="Calibri Light" pitchFamily="34" charset="0"/>
                <a:cs typeface="Book Antiqua"/>
              </a:rPr>
              <a:t>área</a:t>
            </a:r>
            <a:r>
              <a:rPr lang="en-US" sz="1600" dirty="0" smtClean="0">
                <a:latin typeface="Calibri Light" pitchFamily="34" charset="0"/>
                <a:cs typeface="Book Antiqua"/>
              </a:rPr>
              <a:t> de </a:t>
            </a:r>
            <a:r>
              <a:rPr lang="en-US" sz="1600" dirty="0" err="1" smtClean="0">
                <a:latin typeface="Calibri Light" pitchFamily="34" charset="0"/>
                <a:cs typeface="Book Antiqua"/>
              </a:rPr>
              <a:t>cinco</a:t>
            </a:r>
            <a:r>
              <a:rPr lang="en-US" sz="1600" dirty="0" smtClean="0">
                <a:latin typeface="Calibri Light" pitchFamily="34" charset="0"/>
                <a:cs typeface="Book Antiqua"/>
              </a:rPr>
              <a:t> </a:t>
            </a:r>
            <a:r>
              <a:rPr lang="en-US" sz="1600" dirty="0" err="1" smtClean="0">
                <a:latin typeface="Calibri Light" pitchFamily="34" charset="0"/>
                <a:cs typeface="Book Antiqua"/>
              </a:rPr>
              <a:t>kilómetros</a:t>
            </a:r>
            <a:r>
              <a:rPr lang="en-US" sz="1600" dirty="0" smtClean="0">
                <a:latin typeface="Calibri Light" pitchFamily="34" charset="0"/>
                <a:cs typeface="Book Antiqua"/>
              </a:rPr>
              <a:t> </a:t>
            </a:r>
            <a:r>
              <a:rPr lang="en-US" sz="1600" dirty="0" err="1" smtClean="0">
                <a:latin typeface="Calibri Light" pitchFamily="34" charset="0"/>
                <a:cs typeface="Book Antiqua"/>
              </a:rPr>
              <a:t>cuadrados</a:t>
            </a:r>
            <a:r>
              <a:rPr lang="en-US" sz="1600" dirty="0" smtClean="0">
                <a:latin typeface="Calibri Light" pitchFamily="34" charset="0"/>
                <a:cs typeface="Book Antiqua"/>
              </a:rPr>
              <a:t>.</a:t>
            </a:r>
            <a:endParaRPr lang="en-US" sz="1600" dirty="0">
              <a:latin typeface="Calibri Light" pitchFamily="34" charset="0"/>
              <a:cs typeface="Book Antiqua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>
                <a:latin typeface="Calibri Light" pitchFamily="34" charset="0"/>
                <a:cs typeface="Book Antiqua"/>
              </a:rPr>
              <a:t>La </a:t>
            </a:r>
            <a:r>
              <a:rPr lang="en-US" sz="1600" dirty="0" err="1" smtClean="0">
                <a:latin typeface="Calibri Light" pitchFamily="34" charset="0"/>
                <a:cs typeface="Book Antiqua"/>
              </a:rPr>
              <a:t>comunidad</a:t>
            </a:r>
            <a:r>
              <a:rPr lang="en-US" sz="1600" dirty="0" smtClean="0">
                <a:latin typeface="Calibri Light" pitchFamily="34" charset="0"/>
                <a:cs typeface="Book Antiqua"/>
              </a:rPr>
              <a:t> no </a:t>
            </a:r>
            <a:r>
              <a:rPr lang="en-US" sz="1600" dirty="0" err="1" smtClean="0">
                <a:latin typeface="Calibri Light" pitchFamily="34" charset="0"/>
                <a:cs typeface="Book Antiqua"/>
              </a:rPr>
              <a:t>es</a:t>
            </a:r>
            <a:r>
              <a:rPr lang="en-US" sz="1600" dirty="0" smtClean="0">
                <a:latin typeface="Calibri Light" pitchFamily="34" charset="0"/>
                <a:cs typeface="Book Antiqua"/>
              </a:rPr>
              <a:t> </a:t>
            </a:r>
            <a:r>
              <a:rPr lang="en-US" sz="1600" dirty="0" err="1" smtClean="0">
                <a:latin typeface="Calibri Light" pitchFamily="34" charset="0"/>
                <a:cs typeface="Book Antiqua"/>
              </a:rPr>
              <a:t>integrada</a:t>
            </a:r>
            <a:r>
              <a:rPr lang="en-US" sz="1600" dirty="0" smtClean="0">
                <a:latin typeface="Calibri Light" pitchFamily="34" charset="0"/>
                <a:cs typeface="Book Antiqua"/>
              </a:rPr>
              <a:t>, </a:t>
            </a:r>
            <a:r>
              <a:rPr lang="en-US" sz="1600" dirty="0" err="1" smtClean="0">
                <a:latin typeface="Calibri Light" pitchFamily="34" charset="0"/>
                <a:cs typeface="Book Antiqua"/>
              </a:rPr>
              <a:t>sino</a:t>
            </a:r>
            <a:r>
              <a:rPr lang="en-US" sz="1600" dirty="0" smtClean="0">
                <a:latin typeface="Calibri Light" pitchFamily="34" charset="0"/>
                <a:cs typeface="Book Antiqua"/>
              </a:rPr>
              <a:t> </a:t>
            </a:r>
            <a:r>
              <a:rPr lang="en-US" sz="1600" dirty="0" err="1" smtClean="0">
                <a:latin typeface="Calibri Light" pitchFamily="34" charset="0"/>
                <a:cs typeface="Book Antiqua"/>
              </a:rPr>
              <a:t>divisiva</a:t>
            </a:r>
            <a:r>
              <a:rPr lang="en-US" sz="1600" dirty="0" smtClean="0">
                <a:latin typeface="Calibri Light" pitchFamily="34" charset="0"/>
                <a:cs typeface="Book Antiqua"/>
              </a:rPr>
              <a:t> y </a:t>
            </a:r>
            <a:r>
              <a:rPr lang="en-US" sz="1600" dirty="0" err="1" smtClean="0">
                <a:latin typeface="Calibri Light" pitchFamily="34" charset="0"/>
                <a:cs typeface="Book Antiqua"/>
              </a:rPr>
              <a:t>consiste</a:t>
            </a:r>
            <a:r>
              <a:rPr lang="en-US" sz="1600" dirty="0" smtClean="0">
                <a:latin typeface="Calibri Light" pitchFamily="34" charset="0"/>
                <a:cs typeface="Book Antiqua"/>
              </a:rPr>
              <a:t> en </a:t>
            </a:r>
            <a:r>
              <a:rPr lang="en-US" sz="1600" dirty="0" err="1" smtClean="0">
                <a:latin typeface="Calibri Light" pitchFamily="34" charset="0"/>
                <a:cs typeface="Book Antiqua"/>
              </a:rPr>
              <a:t>castas</a:t>
            </a:r>
            <a:r>
              <a:rPr lang="en-US" sz="1600" dirty="0" smtClean="0">
                <a:latin typeface="Calibri Light" pitchFamily="34" charset="0"/>
                <a:cs typeface="Book Antiqua"/>
              </a:rPr>
              <a:t> Dalit y </a:t>
            </a:r>
            <a:r>
              <a:rPr lang="en-US" sz="1600" dirty="0" err="1" smtClean="0">
                <a:latin typeface="Calibri Light" pitchFamily="34" charset="0"/>
                <a:cs typeface="Book Antiqua"/>
              </a:rPr>
              <a:t>población</a:t>
            </a:r>
            <a:r>
              <a:rPr lang="en-US" sz="1600" dirty="0" smtClean="0">
                <a:latin typeface="Calibri Light" pitchFamily="34" charset="0"/>
                <a:cs typeface="Book Antiqua"/>
              </a:rPr>
              <a:t> tribal.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>
                <a:latin typeface="Calibri Light" pitchFamily="34" charset="0"/>
              </a:rPr>
              <a:t>La </a:t>
            </a:r>
            <a:r>
              <a:rPr lang="en-US" sz="1600" dirty="0" err="1" smtClean="0">
                <a:latin typeface="Calibri Light" pitchFamily="34" charset="0"/>
              </a:rPr>
              <a:t>población</a:t>
            </a:r>
            <a:r>
              <a:rPr lang="en-US" sz="1600" dirty="0" smtClean="0">
                <a:latin typeface="Calibri Light" pitchFamily="34" charset="0"/>
              </a:rPr>
              <a:t> </a:t>
            </a:r>
            <a:r>
              <a:rPr lang="en-US" sz="1600" dirty="0" err="1" smtClean="0">
                <a:latin typeface="Calibri Light" pitchFamily="34" charset="0"/>
              </a:rPr>
              <a:t>más</a:t>
            </a:r>
            <a:r>
              <a:rPr lang="en-US" sz="1600" dirty="0" smtClean="0">
                <a:latin typeface="Calibri Light" pitchFamily="34" charset="0"/>
              </a:rPr>
              <a:t> </a:t>
            </a:r>
            <a:r>
              <a:rPr lang="en-US" sz="1600" dirty="0" err="1" smtClean="0">
                <a:latin typeface="Calibri Light" pitchFamily="34" charset="0"/>
              </a:rPr>
              <a:t>cercana</a:t>
            </a:r>
            <a:r>
              <a:rPr lang="en-US" sz="1600" dirty="0" smtClean="0">
                <a:latin typeface="Calibri Light" pitchFamily="34" charset="0"/>
              </a:rPr>
              <a:t> </a:t>
            </a:r>
            <a:r>
              <a:rPr lang="en-US" sz="1600" dirty="0" err="1" smtClean="0">
                <a:latin typeface="Calibri Light" pitchFamily="34" charset="0"/>
              </a:rPr>
              <a:t>está</a:t>
            </a:r>
            <a:r>
              <a:rPr lang="en-US" sz="1600" dirty="0" smtClean="0">
                <a:latin typeface="Calibri Light" pitchFamily="34" charset="0"/>
              </a:rPr>
              <a:t> a 150 </a:t>
            </a:r>
            <a:r>
              <a:rPr lang="en-US" sz="1600" dirty="0" err="1" smtClean="0">
                <a:latin typeface="Calibri Light" pitchFamily="34" charset="0"/>
              </a:rPr>
              <a:t>kilómetros</a:t>
            </a:r>
            <a:r>
              <a:rPr lang="en-US" sz="1600" dirty="0" smtClean="0">
                <a:latin typeface="Calibri Light" pitchFamily="34" charset="0"/>
              </a:rPr>
              <a:t> y el </a:t>
            </a:r>
            <a:r>
              <a:rPr lang="en-US" sz="1600" dirty="0" err="1" smtClean="0">
                <a:latin typeface="Calibri Light" pitchFamily="34" charset="0"/>
              </a:rPr>
              <a:t>transporte</a:t>
            </a:r>
            <a:r>
              <a:rPr lang="en-US" sz="1600" dirty="0" smtClean="0">
                <a:latin typeface="Calibri Light" pitchFamily="34" charset="0"/>
              </a:rPr>
              <a:t> </a:t>
            </a:r>
            <a:r>
              <a:rPr lang="en-US" sz="1600" dirty="0" err="1" smtClean="0">
                <a:latin typeface="Calibri Light" pitchFamily="34" charset="0"/>
              </a:rPr>
              <a:t>es</a:t>
            </a:r>
            <a:r>
              <a:rPr lang="en-US" sz="1600" dirty="0" smtClean="0">
                <a:latin typeface="Calibri Light" pitchFamily="34" charset="0"/>
              </a:rPr>
              <a:t> </a:t>
            </a:r>
            <a:r>
              <a:rPr lang="en-US" sz="1600" dirty="0" err="1" smtClean="0">
                <a:latin typeface="Calibri Light" pitchFamily="34" charset="0"/>
              </a:rPr>
              <a:t>arriesgado</a:t>
            </a:r>
            <a:r>
              <a:rPr lang="en-US" sz="1600" dirty="0" smtClean="0">
                <a:latin typeface="Calibri Light" pitchFamily="34" charset="0"/>
              </a:rPr>
              <a:t>. 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>
                <a:latin typeface="Calibri Light" pitchFamily="34" charset="0"/>
              </a:rPr>
              <a:t>Antes de la </a:t>
            </a:r>
            <a:r>
              <a:rPr lang="en-US" sz="1600" dirty="0" err="1" smtClean="0">
                <a:latin typeface="Calibri Light" pitchFamily="34" charset="0"/>
              </a:rPr>
              <a:t>implementación</a:t>
            </a:r>
            <a:r>
              <a:rPr lang="en-US" sz="1600" dirty="0" smtClean="0">
                <a:latin typeface="Calibri Light" pitchFamily="34" charset="0"/>
              </a:rPr>
              <a:t> del </a:t>
            </a:r>
            <a:r>
              <a:rPr lang="en-US" sz="1600" dirty="0" err="1" smtClean="0">
                <a:latin typeface="Calibri Light" pitchFamily="34" charset="0"/>
              </a:rPr>
              <a:t>proyecto</a:t>
            </a:r>
            <a:r>
              <a:rPr lang="en-US" sz="1600" dirty="0">
                <a:latin typeface="Calibri Light" pitchFamily="34" charset="0"/>
              </a:rPr>
              <a:t> </a:t>
            </a:r>
            <a:r>
              <a:rPr lang="en-US" sz="1600" dirty="0" smtClean="0">
                <a:latin typeface="Calibri Light" pitchFamily="34" charset="0"/>
              </a:rPr>
              <a:t>Raipur </a:t>
            </a:r>
            <a:r>
              <a:rPr lang="en-US" sz="1600" dirty="0" err="1" smtClean="0">
                <a:latin typeface="Calibri Light" pitchFamily="34" charset="0"/>
              </a:rPr>
              <a:t>tenía</a:t>
            </a:r>
            <a:r>
              <a:rPr lang="en-US" sz="1600" dirty="0" smtClean="0">
                <a:latin typeface="Calibri Light" pitchFamily="34" charset="0"/>
              </a:rPr>
              <a:t> 7 </a:t>
            </a:r>
            <a:r>
              <a:rPr lang="en-US" sz="1600" dirty="0" err="1" smtClean="0">
                <a:latin typeface="Calibri Light" pitchFamily="34" charset="0"/>
              </a:rPr>
              <a:t>pozos</a:t>
            </a:r>
            <a:r>
              <a:rPr lang="en-US" sz="1600" dirty="0" smtClean="0">
                <a:latin typeface="Calibri Light" pitchFamily="34" charset="0"/>
              </a:rPr>
              <a:t> </a:t>
            </a:r>
            <a:r>
              <a:rPr lang="en-US" sz="1600" dirty="0" err="1" smtClean="0">
                <a:latin typeface="Calibri Light" pitchFamily="34" charset="0"/>
              </a:rPr>
              <a:t>cabados</a:t>
            </a:r>
            <a:r>
              <a:rPr lang="en-US" sz="1600" dirty="0" smtClean="0">
                <a:latin typeface="Calibri Light" pitchFamily="34" charset="0"/>
              </a:rPr>
              <a:t> a </a:t>
            </a:r>
            <a:r>
              <a:rPr lang="en-US" sz="1600" dirty="0" err="1" smtClean="0">
                <a:latin typeface="Calibri Light" pitchFamily="34" charset="0"/>
              </a:rPr>
              <a:t>mano</a:t>
            </a:r>
            <a:r>
              <a:rPr lang="en-US" sz="1600" dirty="0" smtClean="0">
                <a:latin typeface="Calibri Light" pitchFamily="34" charset="0"/>
              </a:rPr>
              <a:t> de los </a:t>
            </a:r>
            <a:r>
              <a:rPr lang="en-US" sz="1600" dirty="0" err="1" smtClean="0">
                <a:latin typeface="Calibri Light" pitchFamily="34" charset="0"/>
              </a:rPr>
              <a:t>cuales</a:t>
            </a:r>
            <a:r>
              <a:rPr lang="en-US" sz="1600" dirty="0" smtClean="0">
                <a:latin typeface="Calibri Light" pitchFamily="34" charset="0"/>
              </a:rPr>
              <a:t> solo </a:t>
            </a:r>
            <a:r>
              <a:rPr lang="en-US" sz="1600" dirty="0" err="1" smtClean="0">
                <a:latin typeface="Calibri Light" pitchFamily="34" charset="0"/>
              </a:rPr>
              <a:t>funcionaban</a:t>
            </a:r>
            <a:r>
              <a:rPr lang="en-US" sz="1600" dirty="0" smtClean="0">
                <a:latin typeface="Calibri Light" pitchFamily="34" charset="0"/>
              </a:rPr>
              <a:t> 3.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>
                <a:latin typeface="Calibri Light" pitchFamily="34" charset="0"/>
              </a:rPr>
              <a:t>El </a:t>
            </a:r>
            <a:r>
              <a:rPr lang="en-US" sz="1600" dirty="0" err="1" smtClean="0">
                <a:latin typeface="Calibri Light" pitchFamily="34" charset="0"/>
              </a:rPr>
              <a:t>lago</a:t>
            </a:r>
            <a:r>
              <a:rPr lang="en-US" sz="1600" dirty="0" smtClean="0">
                <a:latin typeface="Calibri Light" pitchFamily="34" charset="0"/>
              </a:rPr>
              <a:t> local </a:t>
            </a:r>
            <a:r>
              <a:rPr lang="en-US" sz="1600" dirty="0" err="1" smtClean="0">
                <a:latin typeface="Calibri Light" pitchFamily="34" charset="0"/>
              </a:rPr>
              <a:t>está</a:t>
            </a:r>
            <a:r>
              <a:rPr lang="en-US" sz="1600" dirty="0" smtClean="0">
                <a:latin typeface="Calibri Light" pitchFamily="34" charset="0"/>
              </a:rPr>
              <a:t> a </a:t>
            </a:r>
            <a:r>
              <a:rPr lang="en-US" sz="1600" dirty="0" err="1" smtClean="0">
                <a:latin typeface="Calibri Light" pitchFamily="34" charset="0"/>
              </a:rPr>
              <a:t>medio</a:t>
            </a:r>
            <a:r>
              <a:rPr lang="en-US" sz="1600" dirty="0" smtClean="0">
                <a:latin typeface="Calibri Light" pitchFamily="34" charset="0"/>
              </a:rPr>
              <a:t> </a:t>
            </a:r>
            <a:r>
              <a:rPr lang="en-US" sz="1600" dirty="0" err="1" smtClean="0">
                <a:latin typeface="Calibri Light" pitchFamily="34" charset="0"/>
              </a:rPr>
              <a:t>kilómetro</a:t>
            </a:r>
            <a:endParaRPr lang="en-US" sz="1600" dirty="0" smtClean="0">
              <a:latin typeface="Calibri Light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>
                <a:latin typeface="Calibri Light" pitchFamily="34" charset="0"/>
              </a:rPr>
              <a:t>La </a:t>
            </a:r>
            <a:r>
              <a:rPr lang="en-US" sz="1600" dirty="0" err="1" smtClean="0">
                <a:latin typeface="Calibri Light" pitchFamily="34" charset="0"/>
              </a:rPr>
              <a:t>calidad</a:t>
            </a:r>
            <a:r>
              <a:rPr lang="en-US" sz="1600" dirty="0" smtClean="0">
                <a:latin typeface="Calibri Light" pitchFamily="34" charset="0"/>
              </a:rPr>
              <a:t> del </a:t>
            </a:r>
            <a:r>
              <a:rPr lang="en-US" sz="1600" dirty="0" err="1" smtClean="0">
                <a:latin typeface="Calibri Light" pitchFamily="34" charset="0"/>
              </a:rPr>
              <a:t>agua</a:t>
            </a:r>
            <a:r>
              <a:rPr lang="en-US" sz="1600" dirty="0" smtClean="0">
                <a:latin typeface="Calibri Light" pitchFamily="34" charset="0"/>
              </a:rPr>
              <a:t> </a:t>
            </a:r>
            <a:r>
              <a:rPr lang="en-US" sz="1600" dirty="0" err="1" smtClean="0">
                <a:latin typeface="Calibri Light" pitchFamily="34" charset="0"/>
              </a:rPr>
              <a:t>muestra</a:t>
            </a:r>
            <a:r>
              <a:rPr lang="en-US" sz="1600" dirty="0" smtClean="0">
                <a:latin typeface="Calibri Light" pitchFamily="34" charset="0"/>
              </a:rPr>
              <a:t> </a:t>
            </a:r>
            <a:r>
              <a:rPr lang="en-US" sz="1600" dirty="0" err="1" smtClean="0">
                <a:latin typeface="Calibri Light" pitchFamily="34" charset="0"/>
              </a:rPr>
              <a:t>hierro</a:t>
            </a:r>
            <a:r>
              <a:rPr lang="en-US" sz="1600" dirty="0" smtClean="0">
                <a:latin typeface="Calibri Light" pitchFamily="34" charset="0"/>
              </a:rPr>
              <a:t> y </a:t>
            </a:r>
            <a:r>
              <a:rPr lang="en-US" sz="1600" dirty="0" err="1" smtClean="0">
                <a:latin typeface="Calibri Light" pitchFamily="34" charset="0"/>
              </a:rPr>
              <a:t>bacterias</a:t>
            </a:r>
            <a:r>
              <a:rPr lang="en-US" sz="1600" dirty="0" smtClean="0">
                <a:latin typeface="Calibri Light" pitchFamily="34" charset="0"/>
              </a:rPr>
              <a:t> </a:t>
            </a:r>
            <a:r>
              <a:rPr lang="en-US" sz="1600" dirty="0" err="1" smtClean="0">
                <a:latin typeface="Calibri Light" pitchFamily="34" charset="0"/>
              </a:rPr>
              <a:t>que</a:t>
            </a:r>
            <a:r>
              <a:rPr lang="en-US" sz="1600" dirty="0" smtClean="0">
                <a:latin typeface="Calibri Light" pitchFamily="34" charset="0"/>
              </a:rPr>
              <a:t> </a:t>
            </a:r>
            <a:r>
              <a:rPr lang="en-US" sz="1600" dirty="0" err="1" smtClean="0">
                <a:latin typeface="Calibri Light" pitchFamily="34" charset="0"/>
              </a:rPr>
              <a:t>producen</a:t>
            </a:r>
            <a:r>
              <a:rPr lang="en-US" sz="1600" dirty="0" smtClean="0">
                <a:latin typeface="Calibri Light" pitchFamily="34" charset="0"/>
              </a:rPr>
              <a:t> </a:t>
            </a:r>
            <a:r>
              <a:rPr lang="en-US" sz="1600" dirty="0" err="1" smtClean="0">
                <a:latin typeface="Calibri Light" pitchFamily="34" charset="0"/>
              </a:rPr>
              <a:t>enfermedad</a:t>
            </a:r>
            <a:r>
              <a:rPr lang="en-US" sz="1600" dirty="0" smtClean="0">
                <a:latin typeface="Calibri Light" pitchFamily="34" charset="0"/>
              </a:rPr>
              <a:t>.</a:t>
            </a:r>
          </a:p>
          <a:p>
            <a:pPr marL="457200" lvl="1" indent="0">
              <a:buNone/>
            </a:pPr>
            <a:endParaRPr lang="en-US" sz="1600" dirty="0" smtClean="0">
              <a:latin typeface="Calibri Light" pitchFamily="34" charset="0"/>
            </a:endParaRPr>
          </a:p>
          <a:p>
            <a:r>
              <a:rPr lang="en-US" sz="1600" dirty="0" smtClean="0">
                <a:latin typeface="Calibri Light" pitchFamily="34" charset="0"/>
              </a:rPr>
              <a:t> </a:t>
            </a:r>
            <a:r>
              <a:rPr lang="en-US" sz="1600" dirty="0" err="1" smtClean="0">
                <a:latin typeface="Calibri Light" pitchFamily="34" charset="0"/>
              </a:rPr>
              <a:t>PWP</a:t>
            </a:r>
            <a:r>
              <a:rPr lang="en-US" sz="1600" dirty="0" smtClean="0">
                <a:latin typeface="Calibri Light" pitchFamily="34" charset="0"/>
              </a:rPr>
              <a:t> </a:t>
            </a:r>
            <a:r>
              <a:rPr lang="en-US" sz="1600" dirty="0" err="1" smtClean="0">
                <a:latin typeface="Calibri Light" pitchFamily="34" charset="0"/>
              </a:rPr>
              <a:t>construyó</a:t>
            </a:r>
            <a:r>
              <a:rPr lang="en-US" sz="1600" dirty="0" smtClean="0">
                <a:latin typeface="Calibri Light" pitchFamily="34" charset="0"/>
              </a:rPr>
              <a:t> un plan </a:t>
            </a:r>
            <a:r>
              <a:rPr lang="en-US" sz="1600" dirty="0" err="1" smtClean="0">
                <a:latin typeface="Calibri Light" pitchFamily="34" charset="0"/>
              </a:rPr>
              <a:t>que</a:t>
            </a:r>
            <a:r>
              <a:rPr lang="en-US" sz="1600" dirty="0" smtClean="0">
                <a:latin typeface="Calibri Light" pitchFamily="34" charset="0"/>
              </a:rPr>
              <a:t> </a:t>
            </a:r>
            <a:r>
              <a:rPr lang="en-US" sz="1600" dirty="0" err="1" smtClean="0">
                <a:latin typeface="Calibri Light" pitchFamily="34" charset="0"/>
              </a:rPr>
              <a:t>incluye</a:t>
            </a:r>
            <a:r>
              <a:rPr lang="en-US" sz="1600" dirty="0" smtClean="0">
                <a:latin typeface="Calibri Light" pitchFamily="34" charset="0"/>
              </a:rPr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err="1" smtClean="0">
                <a:latin typeface="Calibri Light" pitchFamily="34" charset="0"/>
              </a:rPr>
              <a:t>Pozo</a:t>
            </a:r>
            <a:r>
              <a:rPr lang="en-US" sz="1600" dirty="0" smtClean="0">
                <a:latin typeface="Calibri Light" pitchFamily="34" charset="0"/>
              </a:rPr>
              <a:t> con </a:t>
            </a:r>
            <a:r>
              <a:rPr lang="en-US" sz="1600" dirty="0" err="1" smtClean="0">
                <a:latin typeface="Calibri Light" pitchFamily="34" charset="0"/>
              </a:rPr>
              <a:t>acceso</a:t>
            </a:r>
            <a:r>
              <a:rPr lang="en-US" sz="1600" dirty="0" smtClean="0">
                <a:latin typeface="Calibri Light" pitchFamily="34" charset="0"/>
              </a:rPr>
              <a:t> al </a:t>
            </a:r>
            <a:r>
              <a:rPr lang="en-US" sz="1600" dirty="0" err="1" smtClean="0">
                <a:latin typeface="Calibri Light" pitchFamily="34" charset="0"/>
              </a:rPr>
              <a:t>agua</a:t>
            </a:r>
            <a:r>
              <a:rPr lang="en-US" sz="1600" dirty="0" smtClean="0">
                <a:latin typeface="Calibri Light" pitchFamily="34" charset="0"/>
              </a:rPr>
              <a:t> </a:t>
            </a:r>
            <a:r>
              <a:rPr lang="en-US" sz="1600" dirty="0" err="1" smtClean="0">
                <a:latin typeface="Calibri Light" pitchFamily="34" charset="0"/>
              </a:rPr>
              <a:t>subterránea</a:t>
            </a:r>
            <a:endParaRPr lang="en-US" sz="1600" dirty="0" smtClean="0">
              <a:latin typeface="Calibri Light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1600" dirty="0" err="1" smtClean="0">
                <a:latin typeface="Calibri Light" pitchFamily="34" charset="0"/>
              </a:rPr>
              <a:t>Filtrado</a:t>
            </a:r>
            <a:r>
              <a:rPr lang="en-US" sz="1600" dirty="0" smtClean="0">
                <a:latin typeface="Calibri Light" pitchFamily="34" charset="0"/>
              </a:rPr>
              <a:t> del </a:t>
            </a:r>
            <a:r>
              <a:rPr lang="en-US" sz="1600" dirty="0" err="1" smtClean="0">
                <a:latin typeface="Calibri Light" pitchFamily="34" charset="0"/>
              </a:rPr>
              <a:t>agua</a:t>
            </a:r>
            <a:r>
              <a:rPr lang="en-US" sz="1600" dirty="0" smtClean="0">
                <a:latin typeface="Calibri Light" pitchFamily="34" charset="0"/>
              </a:rPr>
              <a:t> con UV y </a:t>
            </a:r>
            <a:r>
              <a:rPr lang="en-US" sz="1600" dirty="0" err="1" smtClean="0">
                <a:latin typeface="Calibri Light" pitchFamily="34" charset="0"/>
              </a:rPr>
              <a:t>sistemas</a:t>
            </a:r>
            <a:r>
              <a:rPr lang="en-US" sz="1600" dirty="0" smtClean="0">
                <a:latin typeface="Calibri Light" pitchFamily="34" charset="0"/>
              </a:rPr>
              <a:t> de </a:t>
            </a:r>
            <a:r>
              <a:rPr lang="en-US" sz="1600" dirty="0" err="1" smtClean="0">
                <a:latin typeface="Calibri Light" pitchFamily="34" charset="0"/>
              </a:rPr>
              <a:t>filtración</a:t>
            </a:r>
            <a:r>
              <a:rPr lang="en-US" sz="1600" dirty="0" smtClean="0">
                <a:latin typeface="Calibri Light" pitchFamily="34" charset="0"/>
              </a:rPr>
              <a:t> con </a:t>
            </a:r>
            <a:r>
              <a:rPr lang="en-US" sz="1600" dirty="0" err="1" smtClean="0">
                <a:latin typeface="Calibri Light" pitchFamily="34" charset="0"/>
              </a:rPr>
              <a:t>cloro</a:t>
            </a:r>
            <a:r>
              <a:rPr lang="en-US" sz="1600" dirty="0" smtClean="0">
                <a:latin typeface="Calibri Light" pitchFamily="34" charset="0"/>
              </a:rPr>
              <a:t>.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err="1" smtClean="0">
                <a:latin typeface="Calibri Light" pitchFamily="34" charset="0"/>
              </a:rPr>
              <a:t>Almacenamiento</a:t>
            </a:r>
            <a:r>
              <a:rPr lang="en-US" sz="1600" dirty="0" smtClean="0">
                <a:latin typeface="Calibri Light" pitchFamily="34" charset="0"/>
              </a:rPr>
              <a:t> del </a:t>
            </a:r>
            <a:r>
              <a:rPr lang="en-US" sz="1600" dirty="0" err="1" smtClean="0">
                <a:latin typeface="Calibri Light" pitchFamily="34" charset="0"/>
              </a:rPr>
              <a:t>agua</a:t>
            </a:r>
            <a:r>
              <a:rPr lang="en-US" sz="1600" dirty="0" smtClean="0">
                <a:latin typeface="Calibri Light" pitchFamily="34" charset="0"/>
              </a:rPr>
              <a:t> en un </a:t>
            </a:r>
            <a:r>
              <a:rPr lang="en-US" sz="1600" dirty="0" err="1" smtClean="0">
                <a:latin typeface="Calibri Light" pitchFamily="34" charset="0"/>
              </a:rPr>
              <a:t>tanque</a:t>
            </a:r>
            <a:r>
              <a:rPr lang="en-US" sz="1600" dirty="0" smtClean="0">
                <a:latin typeface="Calibri Light" pitchFamily="34" charset="0"/>
              </a:rPr>
              <a:t> </a:t>
            </a:r>
            <a:r>
              <a:rPr lang="en-US" sz="1600" dirty="0" err="1" smtClean="0">
                <a:latin typeface="Calibri Light" pitchFamily="34" charset="0"/>
              </a:rPr>
              <a:t>elevado</a:t>
            </a:r>
            <a:r>
              <a:rPr lang="en-US" sz="1600" dirty="0" smtClean="0">
                <a:latin typeface="Calibri Light" pitchFamily="34" charset="0"/>
              </a:rPr>
              <a:t>, del </a:t>
            </a:r>
            <a:r>
              <a:rPr lang="en-US" sz="1600" dirty="0" err="1" smtClean="0">
                <a:latin typeface="Calibri Light" pitchFamily="34" charset="0"/>
              </a:rPr>
              <a:t>cual</a:t>
            </a:r>
            <a:r>
              <a:rPr lang="en-US" sz="1600" dirty="0" smtClean="0">
                <a:latin typeface="Calibri Light" pitchFamily="34" charset="0"/>
              </a:rPr>
              <a:t> </a:t>
            </a:r>
            <a:r>
              <a:rPr lang="en-US" sz="1600" dirty="0" err="1" smtClean="0">
                <a:latin typeface="Calibri Light" pitchFamily="34" charset="0"/>
              </a:rPr>
              <a:t>surgen</a:t>
            </a:r>
            <a:r>
              <a:rPr lang="en-US" sz="1600" dirty="0" smtClean="0">
                <a:latin typeface="Calibri Light" pitchFamily="34" charset="0"/>
              </a:rPr>
              <a:t> 14 </a:t>
            </a:r>
            <a:r>
              <a:rPr lang="en-US" sz="1600" dirty="0" err="1" smtClean="0">
                <a:latin typeface="Calibri Light" pitchFamily="34" charset="0"/>
              </a:rPr>
              <a:t>puntos</a:t>
            </a:r>
            <a:r>
              <a:rPr lang="en-US" sz="1600" dirty="0" smtClean="0">
                <a:latin typeface="Calibri Light" pitchFamily="34" charset="0"/>
              </a:rPr>
              <a:t> de </a:t>
            </a:r>
            <a:r>
              <a:rPr lang="en-US" sz="1600" dirty="0" err="1" smtClean="0">
                <a:latin typeface="Calibri Light" pitchFamily="34" charset="0"/>
              </a:rPr>
              <a:t>distribución</a:t>
            </a:r>
            <a:r>
              <a:rPr lang="en-US" sz="1600" dirty="0" smtClean="0">
                <a:latin typeface="Calibri Light" pitchFamily="34" charset="0"/>
              </a:rPr>
              <a:t> de </a:t>
            </a:r>
            <a:r>
              <a:rPr lang="en-US" sz="1600" dirty="0" err="1" smtClean="0">
                <a:latin typeface="Calibri Light" pitchFamily="34" charset="0"/>
              </a:rPr>
              <a:t>agua</a:t>
            </a:r>
            <a:r>
              <a:rPr lang="en-US" sz="1600" dirty="0" smtClean="0">
                <a:latin typeface="Calibri Light" pitchFamily="34" charset="0"/>
              </a:rPr>
              <a:t> al </a:t>
            </a:r>
            <a:r>
              <a:rPr lang="en-US" sz="1600" dirty="0" err="1" smtClean="0">
                <a:latin typeface="Calibri Light" pitchFamily="34" charset="0"/>
              </a:rPr>
              <a:t>poblado</a:t>
            </a:r>
            <a:r>
              <a:rPr lang="en-US" sz="1600" dirty="0" smtClean="0">
                <a:latin typeface="Calibri Light" pitchFamily="34" charset="0"/>
              </a:rPr>
              <a:t>.</a:t>
            </a:r>
          </a:p>
          <a:p>
            <a:pPr marL="457200" lvl="1" indent="0">
              <a:buNone/>
            </a:pPr>
            <a:endParaRPr lang="en-US" sz="1600" dirty="0" smtClean="0">
              <a:latin typeface="Calibri Light" pitchFamily="34" charset="0"/>
            </a:endParaRPr>
          </a:p>
          <a:p>
            <a:r>
              <a:rPr lang="en-US" sz="1600" dirty="0" smtClean="0">
                <a:latin typeface="Calibri Light" pitchFamily="34" charset="0"/>
              </a:rPr>
              <a:t> </a:t>
            </a:r>
            <a:r>
              <a:rPr lang="en-US" sz="1600" dirty="0" err="1" smtClean="0">
                <a:latin typeface="Calibri Light" pitchFamily="34" charset="0"/>
              </a:rPr>
              <a:t>PWP</a:t>
            </a:r>
            <a:r>
              <a:rPr lang="en-US" sz="1600" dirty="0" smtClean="0">
                <a:latin typeface="Calibri Light" pitchFamily="34" charset="0"/>
              </a:rPr>
              <a:t>, </a:t>
            </a:r>
            <a:r>
              <a:rPr lang="en-US" sz="1600" dirty="0" err="1" smtClean="0">
                <a:latin typeface="Calibri Light" pitchFamily="34" charset="0"/>
              </a:rPr>
              <a:t>junto</a:t>
            </a:r>
            <a:r>
              <a:rPr lang="en-US" sz="1600" dirty="0" smtClean="0">
                <a:latin typeface="Calibri Light" pitchFamily="34" charset="0"/>
              </a:rPr>
              <a:t> con </a:t>
            </a:r>
            <a:r>
              <a:rPr lang="en-US" sz="1600" dirty="0" err="1" smtClean="0">
                <a:latin typeface="Calibri Light" pitchFamily="34" charset="0"/>
              </a:rPr>
              <a:t>TMNS</a:t>
            </a:r>
            <a:r>
              <a:rPr lang="en-US" sz="1600" dirty="0" smtClean="0">
                <a:latin typeface="Calibri Light" pitchFamily="34" charset="0"/>
              </a:rPr>
              <a:t> y </a:t>
            </a:r>
            <a:r>
              <a:rPr lang="en-US" sz="1600" dirty="0" err="1" smtClean="0">
                <a:latin typeface="Calibri Light" pitchFamily="34" charset="0"/>
              </a:rPr>
              <a:t>PREM</a:t>
            </a:r>
            <a:r>
              <a:rPr lang="en-US" sz="1600" dirty="0" smtClean="0">
                <a:latin typeface="Calibri Light" pitchFamily="34" charset="0"/>
              </a:rPr>
              <a:t>, </a:t>
            </a:r>
            <a:r>
              <a:rPr lang="en-US" sz="1600" dirty="0" err="1" smtClean="0">
                <a:latin typeface="Calibri Light" pitchFamily="34" charset="0"/>
              </a:rPr>
              <a:t>provee</a:t>
            </a:r>
            <a:r>
              <a:rPr lang="en-US" sz="1600" dirty="0" smtClean="0">
                <a:latin typeface="Calibri Light" pitchFamily="34" charset="0"/>
              </a:rPr>
              <a:t> </a:t>
            </a:r>
            <a:r>
              <a:rPr lang="en-US" sz="1600" dirty="0" err="1" smtClean="0">
                <a:latin typeface="Calibri Light" pitchFamily="34" charset="0"/>
              </a:rPr>
              <a:t>formación</a:t>
            </a:r>
            <a:r>
              <a:rPr lang="en-US" sz="1600" dirty="0" smtClean="0">
                <a:latin typeface="Calibri Light" pitchFamily="34" charset="0"/>
              </a:rPr>
              <a:t>, </a:t>
            </a:r>
            <a:r>
              <a:rPr lang="en-US" sz="1600" dirty="0" err="1" smtClean="0">
                <a:latin typeface="Calibri Light" pitchFamily="34" charset="0"/>
              </a:rPr>
              <a:t>educación</a:t>
            </a:r>
            <a:r>
              <a:rPr lang="en-US" sz="1600" dirty="0" smtClean="0">
                <a:latin typeface="Calibri Light" pitchFamily="34" charset="0"/>
              </a:rPr>
              <a:t> y </a:t>
            </a:r>
            <a:r>
              <a:rPr lang="en-US" sz="1600" dirty="0" err="1" smtClean="0">
                <a:latin typeface="Calibri Light" pitchFamily="34" charset="0"/>
              </a:rPr>
              <a:t>mantenimiento</a:t>
            </a:r>
            <a:r>
              <a:rPr lang="en-US" sz="1600" dirty="0" smtClean="0">
                <a:latin typeface="Calibri Light" pitchFamily="34" charset="0"/>
              </a:rPr>
              <a:t>.</a:t>
            </a:r>
          </a:p>
          <a:p>
            <a:endParaRPr lang="en-US" sz="1600" dirty="0" smtClean="0">
              <a:latin typeface="Calibri Light" pitchFamily="34" charset="0"/>
            </a:endParaRPr>
          </a:p>
          <a:p>
            <a:r>
              <a:rPr lang="en-US" sz="1600" dirty="0" smtClean="0">
                <a:latin typeface="Calibri Light" pitchFamily="34" charset="0"/>
              </a:rPr>
              <a:t>A Julio del 2013, el </a:t>
            </a:r>
            <a:r>
              <a:rPr lang="en-US" sz="1600" dirty="0" err="1" smtClean="0">
                <a:latin typeface="Calibri Light" pitchFamily="34" charset="0"/>
              </a:rPr>
              <a:t>proyecto</a:t>
            </a:r>
            <a:r>
              <a:rPr lang="en-US" sz="1600" dirty="0" smtClean="0">
                <a:latin typeface="Calibri Light" pitchFamily="34" charset="0"/>
              </a:rPr>
              <a:t> de </a:t>
            </a:r>
            <a:r>
              <a:rPr lang="en-US" sz="1600" dirty="0" err="1" smtClean="0">
                <a:latin typeface="Calibri Light" pitchFamily="34" charset="0"/>
              </a:rPr>
              <a:t>agua</a:t>
            </a:r>
            <a:r>
              <a:rPr lang="en-US" sz="1600" dirty="0" smtClean="0">
                <a:latin typeface="Calibri Light" pitchFamily="34" charset="0"/>
              </a:rPr>
              <a:t> de Raipur </a:t>
            </a:r>
            <a:r>
              <a:rPr lang="en-US" sz="1600" dirty="0" err="1" smtClean="0">
                <a:latin typeface="Calibri Light" pitchFamily="34" charset="0"/>
              </a:rPr>
              <a:t>es</a:t>
            </a:r>
            <a:r>
              <a:rPr lang="en-US" sz="1600" dirty="0" smtClean="0">
                <a:latin typeface="Calibri Light" pitchFamily="34" charset="0"/>
              </a:rPr>
              <a:t> </a:t>
            </a:r>
            <a:r>
              <a:rPr lang="en-US" sz="1600" dirty="0" err="1" smtClean="0">
                <a:latin typeface="Calibri Light" pitchFamily="34" charset="0"/>
              </a:rPr>
              <a:t>totalmente</a:t>
            </a:r>
            <a:r>
              <a:rPr lang="en-US" sz="1600" dirty="0" smtClean="0">
                <a:latin typeface="Calibri Light" pitchFamily="34" charset="0"/>
              </a:rPr>
              <a:t> </a:t>
            </a:r>
            <a:r>
              <a:rPr lang="en-US" sz="1600" dirty="0" err="1" smtClean="0">
                <a:latin typeface="Calibri Light" pitchFamily="34" charset="0"/>
              </a:rPr>
              <a:t>funcional</a:t>
            </a:r>
            <a:r>
              <a:rPr lang="en-US" sz="1600" dirty="0" smtClean="0">
                <a:latin typeface="Calibri Light" pitchFamily="34" charset="0"/>
              </a:rPr>
              <a:t>.</a:t>
            </a:r>
          </a:p>
          <a:p>
            <a:pPr lvl="1"/>
            <a:endParaRPr lang="en-US" sz="1200" dirty="0" smtClean="0">
              <a:latin typeface="Calibri Light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Proyecto</a:t>
            </a:r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 actual: Raipur</a:t>
            </a:r>
            <a:endParaRPr lang="en-GB" sz="3600" dirty="0">
              <a:solidFill>
                <a:srgbClr val="0070C0"/>
              </a:solidFill>
              <a:latin typeface="Calibri Light" pitchFamily="34" charset="0"/>
              <a:cs typeface="Bell Gothic Std Black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1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Costes</a:t>
            </a:r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 del </a:t>
            </a:r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Proyecto</a:t>
            </a:r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 Raipur</a:t>
            </a:r>
            <a:endParaRPr lang="en-GB" sz="3600" dirty="0">
              <a:solidFill>
                <a:srgbClr val="0070C0"/>
              </a:solidFill>
              <a:latin typeface="Calibri Light" pitchFamily="34" charset="0"/>
              <a:cs typeface="Bell Gothic Std Black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94824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5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3285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b="1" dirty="0" err="1">
                <a:latin typeface="Calibri Light" pitchFamily="34" charset="0"/>
              </a:rPr>
              <a:t>Dinero</a:t>
            </a:r>
            <a:r>
              <a:rPr lang="en-US" sz="2000" b="1" dirty="0">
                <a:latin typeface="Calibri Light" pitchFamily="34" charset="0"/>
              </a:rPr>
              <a:t> </a:t>
            </a:r>
            <a:r>
              <a:rPr lang="en-US" sz="2000" b="1" dirty="0" err="1">
                <a:latin typeface="Calibri Light" pitchFamily="34" charset="0"/>
              </a:rPr>
              <a:t>recaudado</a:t>
            </a:r>
            <a:r>
              <a:rPr lang="en-US" sz="2000" dirty="0" smtClean="0">
                <a:latin typeface="Calibri Light" pitchFamily="34" charset="0"/>
              </a:rPr>
              <a:t>: $76,049 </a:t>
            </a:r>
          </a:p>
          <a:p>
            <a:pPr marL="0" indent="0">
              <a:buNone/>
            </a:pPr>
            <a:endParaRPr lang="en-US" sz="2000" dirty="0" smtClean="0">
              <a:latin typeface="Calibri Light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 Light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atin typeface="Calibri Light" pitchFamily="34" charset="0"/>
              </a:rPr>
              <a:t> </a:t>
            </a:r>
            <a:r>
              <a:rPr lang="en-US" sz="2000" b="1" dirty="0" err="1" smtClean="0">
                <a:latin typeface="Calibri Light" pitchFamily="34" charset="0"/>
              </a:rPr>
              <a:t>Gastos</a:t>
            </a:r>
            <a:r>
              <a:rPr lang="en-US" sz="2000" b="1" dirty="0" smtClean="0">
                <a:latin typeface="Calibri Light" pitchFamily="34" charset="0"/>
              </a:rPr>
              <a:t> </a:t>
            </a:r>
            <a:r>
              <a:rPr lang="en-US" sz="2000" b="1" dirty="0" err="1" smtClean="0">
                <a:latin typeface="Calibri Light" pitchFamily="34" charset="0"/>
              </a:rPr>
              <a:t>fuera</a:t>
            </a:r>
            <a:r>
              <a:rPr lang="en-US" sz="2000" b="1" dirty="0" smtClean="0">
                <a:latin typeface="Calibri Light" pitchFamily="34" charset="0"/>
              </a:rPr>
              <a:t> del </a:t>
            </a:r>
            <a:r>
              <a:rPr lang="en-US" sz="2000" b="1" dirty="0" err="1" smtClean="0">
                <a:latin typeface="Calibri Light" pitchFamily="34" charset="0"/>
              </a:rPr>
              <a:t>proyecto</a:t>
            </a:r>
            <a:r>
              <a:rPr lang="en-US" sz="2000" dirty="0" smtClean="0">
                <a:latin typeface="Calibri Light" pitchFamily="34" charset="0"/>
              </a:rPr>
              <a:t>:  $14,652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err="1" smtClean="0">
                <a:latin typeface="Calibri Light" pitchFamily="34" charset="0"/>
              </a:rPr>
              <a:t>costes</a:t>
            </a:r>
            <a:r>
              <a:rPr lang="en-US" sz="2000" dirty="0" smtClean="0">
                <a:latin typeface="Calibri Light" pitchFamily="34" charset="0"/>
              </a:rPr>
              <a:t> de </a:t>
            </a:r>
            <a:r>
              <a:rPr lang="en-US" sz="2000" dirty="0" err="1">
                <a:latin typeface="Calibri Light" pitchFamily="34" charset="0"/>
              </a:rPr>
              <a:t>r</a:t>
            </a:r>
            <a:r>
              <a:rPr lang="en-US" sz="2000" dirty="0" err="1" smtClean="0">
                <a:latin typeface="Calibri Light" pitchFamily="34" charset="0"/>
              </a:rPr>
              <a:t>ecaudación</a:t>
            </a:r>
            <a:r>
              <a:rPr lang="en-US" sz="2000" dirty="0" smtClean="0">
                <a:latin typeface="Calibri Light" pitchFamily="34" charset="0"/>
              </a:rPr>
              <a:t>: $6,686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err="1">
                <a:latin typeface="Calibri Light" pitchFamily="34" charset="0"/>
              </a:rPr>
              <a:t>c</a:t>
            </a:r>
            <a:r>
              <a:rPr lang="en-US" sz="2000" dirty="0" err="1" smtClean="0">
                <a:latin typeface="Calibri Light" pitchFamily="34" charset="0"/>
              </a:rPr>
              <a:t>ostes</a:t>
            </a:r>
            <a:r>
              <a:rPr lang="en-US" sz="2000" dirty="0" smtClean="0">
                <a:latin typeface="Calibri Light" pitchFamily="34" charset="0"/>
              </a:rPr>
              <a:t> </a:t>
            </a:r>
            <a:r>
              <a:rPr lang="en-US" sz="2000" dirty="0" err="1" smtClean="0">
                <a:latin typeface="Calibri Light" pitchFamily="34" charset="0"/>
              </a:rPr>
              <a:t>administraivos</a:t>
            </a:r>
            <a:r>
              <a:rPr lang="en-US" sz="2000" dirty="0" smtClean="0">
                <a:latin typeface="Calibri Light" pitchFamily="34" charset="0"/>
              </a:rPr>
              <a:t>: $1,500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err="1" smtClean="0">
                <a:latin typeface="Calibri Light" pitchFamily="34" charset="0"/>
              </a:rPr>
              <a:t>costes</a:t>
            </a:r>
            <a:r>
              <a:rPr lang="en-US" sz="2000" dirty="0" smtClean="0">
                <a:latin typeface="Calibri Light" pitchFamily="34" charset="0"/>
              </a:rPr>
              <a:t> de marketing: $6,936.76</a:t>
            </a:r>
          </a:p>
          <a:p>
            <a:pPr marL="457200" lvl="1" indent="0">
              <a:buNone/>
            </a:pPr>
            <a:endParaRPr lang="en-US" sz="2000" dirty="0" smtClean="0">
              <a:latin typeface="Calibri Light" pitchFamily="34" charset="0"/>
            </a:endParaRPr>
          </a:p>
          <a:p>
            <a:pPr marL="457200" lvl="1" indent="0">
              <a:buNone/>
            </a:pPr>
            <a:endParaRPr lang="en-US" sz="2000" dirty="0" smtClean="0">
              <a:latin typeface="Calibri Light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atin typeface="Calibri Light" pitchFamily="34" charset="0"/>
              </a:rPr>
              <a:t>Raipur</a:t>
            </a:r>
            <a:r>
              <a:rPr lang="en-US" sz="2000" dirty="0" smtClean="0">
                <a:latin typeface="Calibri Light" pitchFamily="34" charset="0"/>
              </a:rPr>
              <a:t>: $62,536</a:t>
            </a:r>
          </a:p>
          <a:p>
            <a:pPr>
              <a:buNone/>
            </a:pPr>
            <a:endParaRPr lang="en-US" dirty="0" smtClean="0">
              <a:latin typeface="Calibri Light" pitchFamily="34" charset="0"/>
            </a:endParaRPr>
          </a:p>
          <a:p>
            <a:endParaRPr lang="en-US" dirty="0">
              <a:latin typeface="Calibri Light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Cuentas</a:t>
            </a:r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Financieras</a:t>
            </a:r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 de PWP: 2012-2013</a:t>
            </a:r>
            <a:endParaRPr lang="en-GB" sz="3600" dirty="0">
              <a:solidFill>
                <a:srgbClr val="0070C0"/>
              </a:solidFill>
              <a:latin typeface="Calibri Light" pitchFamily="34" charset="0"/>
              <a:cs typeface="Bell Gothic Std Black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7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 Light" pitchFamily="34" charset="0"/>
              </a:rPr>
              <a:t> </a:t>
            </a:r>
            <a:r>
              <a:rPr lang="en-US" sz="2000" dirty="0" err="1" smtClean="0">
                <a:latin typeface="Calibri Light" pitchFamily="34" charset="0"/>
              </a:rPr>
              <a:t>Sagora</a:t>
            </a:r>
            <a:r>
              <a:rPr lang="en-US" sz="2000" dirty="0" smtClean="0">
                <a:latin typeface="Calibri Light" pitchFamily="34" charset="0"/>
              </a:rPr>
              <a:t>: </a:t>
            </a:r>
            <a:r>
              <a:rPr lang="en-US" sz="2000" dirty="0" err="1" smtClean="0">
                <a:latin typeface="Calibri Light" pitchFamily="34" charset="0"/>
              </a:rPr>
              <a:t>este</a:t>
            </a:r>
            <a:r>
              <a:rPr lang="en-US" sz="2000" dirty="0" smtClean="0">
                <a:latin typeface="Calibri Light" pitchFamily="34" charset="0"/>
              </a:rPr>
              <a:t> </a:t>
            </a:r>
            <a:r>
              <a:rPr lang="en-US" sz="2000" dirty="0" err="1" smtClean="0">
                <a:latin typeface="Calibri Light" pitchFamily="34" charset="0"/>
              </a:rPr>
              <a:t>es</a:t>
            </a:r>
            <a:r>
              <a:rPr lang="en-US" sz="2000" dirty="0" smtClean="0">
                <a:latin typeface="Calibri Light" pitchFamily="34" charset="0"/>
              </a:rPr>
              <a:t> el </a:t>
            </a:r>
            <a:r>
              <a:rPr lang="en-US" sz="2000" dirty="0" err="1" smtClean="0">
                <a:latin typeface="Calibri Light" pitchFamily="34" charset="0"/>
              </a:rPr>
              <a:t>próximo</a:t>
            </a:r>
            <a:r>
              <a:rPr lang="en-US" sz="2000" dirty="0" smtClean="0">
                <a:latin typeface="Calibri Light" pitchFamily="34" charset="0"/>
              </a:rPr>
              <a:t> pueblo </a:t>
            </a:r>
            <a:r>
              <a:rPr lang="en-US" sz="2000" dirty="0" err="1" smtClean="0">
                <a:latin typeface="Calibri Light" pitchFamily="34" charset="0"/>
              </a:rPr>
              <a:t>que</a:t>
            </a:r>
            <a:r>
              <a:rPr lang="en-US" sz="2000" dirty="0" smtClean="0">
                <a:latin typeface="Calibri Light" pitchFamily="34" charset="0"/>
              </a:rPr>
              <a:t> </a:t>
            </a:r>
            <a:r>
              <a:rPr lang="en-US" sz="2000" dirty="0" err="1" smtClean="0">
                <a:latin typeface="Calibri Light" pitchFamily="34" charset="0"/>
              </a:rPr>
              <a:t>tendrá</a:t>
            </a:r>
            <a:r>
              <a:rPr lang="en-US" sz="2000" dirty="0" smtClean="0">
                <a:latin typeface="Calibri Light" pitchFamily="34" charset="0"/>
              </a:rPr>
              <a:t> </a:t>
            </a:r>
            <a:r>
              <a:rPr lang="en-US" sz="2000" dirty="0" err="1" smtClean="0">
                <a:latin typeface="Calibri Light" pitchFamily="34" charset="0"/>
              </a:rPr>
              <a:t>sus</a:t>
            </a:r>
            <a:r>
              <a:rPr lang="en-US" sz="2000" dirty="0" smtClean="0">
                <a:latin typeface="Calibri Light" pitchFamily="34" charset="0"/>
              </a:rPr>
              <a:t> </a:t>
            </a:r>
            <a:r>
              <a:rPr lang="en-US" sz="2000" dirty="0" err="1" smtClean="0">
                <a:latin typeface="Calibri Light" pitchFamily="34" charset="0"/>
              </a:rPr>
              <a:t>tuberías</a:t>
            </a:r>
            <a:r>
              <a:rPr lang="en-US" sz="2000" dirty="0" smtClean="0">
                <a:latin typeface="Calibri Light" pitchFamily="34" charset="0"/>
              </a:rPr>
              <a:t> de </a:t>
            </a:r>
            <a:r>
              <a:rPr lang="en-US" sz="2000" dirty="0" err="1" smtClean="0">
                <a:latin typeface="Calibri Light" pitchFamily="34" charset="0"/>
              </a:rPr>
              <a:t>inmediato</a:t>
            </a:r>
            <a:r>
              <a:rPr lang="en-US" sz="2000" dirty="0" smtClean="0">
                <a:latin typeface="Calibri Light" pitchFamily="34" charset="0"/>
              </a:rPr>
              <a:t>.  Son 23 casas con 200 </a:t>
            </a:r>
            <a:r>
              <a:rPr lang="en-US" sz="2000" dirty="0" err="1" smtClean="0">
                <a:latin typeface="Calibri Light" pitchFamily="34" charset="0"/>
              </a:rPr>
              <a:t>habitantes</a:t>
            </a:r>
            <a:r>
              <a:rPr lang="en-US" sz="2000" dirty="0" smtClean="0">
                <a:latin typeface="Calibri Light" pitchFamily="34" charset="0"/>
              </a:rPr>
              <a:t>.  </a:t>
            </a:r>
            <a:r>
              <a:rPr lang="en-US" sz="2000" dirty="0" err="1" smtClean="0">
                <a:latin typeface="Calibri Light" pitchFamily="34" charset="0"/>
              </a:rPr>
              <a:t>Actualmente</a:t>
            </a:r>
            <a:r>
              <a:rPr lang="en-US" sz="2000" dirty="0" smtClean="0">
                <a:latin typeface="Calibri Light" pitchFamily="34" charset="0"/>
              </a:rPr>
              <a:t> hay dos </a:t>
            </a:r>
            <a:r>
              <a:rPr lang="en-US" sz="2000" dirty="0" err="1" smtClean="0">
                <a:latin typeface="Calibri Light" pitchFamily="34" charset="0"/>
              </a:rPr>
              <a:t>pozos</a:t>
            </a:r>
            <a:r>
              <a:rPr lang="en-US" sz="2000" dirty="0" smtClean="0">
                <a:latin typeface="Calibri Light" pitchFamily="34" charset="0"/>
              </a:rPr>
              <a:t> </a:t>
            </a:r>
            <a:r>
              <a:rPr lang="en-US" sz="2000" dirty="0" err="1" smtClean="0">
                <a:latin typeface="Calibri Light" pitchFamily="34" charset="0"/>
              </a:rPr>
              <a:t>que</a:t>
            </a:r>
            <a:r>
              <a:rPr lang="en-US" sz="2000" dirty="0" smtClean="0">
                <a:latin typeface="Calibri Light" pitchFamily="34" charset="0"/>
              </a:rPr>
              <a:t> </a:t>
            </a:r>
            <a:r>
              <a:rPr lang="en-US" sz="2000" dirty="0" err="1" smtClean="0">
                <a:latin typeface="Calibri Light" pitchFamily="34" charset="0"/>
              </a:rPr>
              <a:t>sirven</a:t>
            </a:r>
            <a:r>
              <a:rPr lang="en-US" sz="2000" dirty="0" smtClean="0">
                <a:latin typeface="Calibri Light" pitchFamily="34" charset="0"/>
              </a:rPr>
              <a:t> </a:t>
            </a:r>
            <a:r>
              <a:rPr lang="en-US" sz="2000" dirty="0" err="1" smtClean="0">
                <a:latin typeface="Calibri Light" pitchFamily="34" charset="0"/>
              </a:rPr>
              <a:t>todo</a:t>
            </a:r>
            <a:r>
              <a:rPr lang="en-US" sz="2000" dirty="0" smtClean="0">
                <a:latin typeface="Calibri Light" pitchFamily="34" charset="0"/>
              </a:rPr>
              <a:t> el </a:t>
            </a:r>
            <a:r>
              <a:rPr lang="en-US" sz="2000" dirty="0" err="1" smtClean="0">
                <a:latin typeface="Calibri Light" pitchFamily="34" charset="0"/>
              </a:rPr>
              <a:t>agua</a:t>
            </a:r>
            <a:r>
              <a:rPr lang="en-US" sz="2000" dirty="0" smtClean="0">
                <a:latin typeface="Calibri Light" pitchFamily="34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en-US" sz="2200" dirty="0" smtClean="0">
              <a:latin typeface="Calibri Light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Calibri Light" pitchFamily="34" charset="0"/>
              </a:rPr>
              <a:t>Chandragiri</a:t>
            </a:r>
          </a:p>
          <a:p>
            <a:pPr>
              <a:buFont typeface="Wingdings" pitchFamily="2" charset="2"/>
              <a:buChar char="Ø"/>
            </a:pPr>
            <a:endParaRPr lang="en-US" sz="2200" dirty="0" smtClean="0">
              <a:latin typeface="Calibri Light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Calibri Light" pitchFamily="34" charset="0"/>
              </a:rPr>
              <a:t>Tentilikutti</a:t>
            </a:r>
          </a:p>
          <a:p>
            <a:pPr>
              <a:buFont typeface="Wingdings" pitchFamily="2" charset="2"/>
              <a:buChar char="Ø"/>
            </a:pPr>
            <a:endParaRPr lang="en-US" sz="2200" dirty="0" smtClean="0">
              <a:latin typeface="Calibri Light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Calibri Light" pitchFamily="34" charset="0"/>
              </a:rPr>
              <a:t>Khushpulli</a:t>
            </a:r>
          </a:p>
          <a:p>
            <a:pPr>
              <a:buFont typeface="Wingdings" pitchFamily="2" charset="2"/>
              <a:buChar char="Ø"/>
            </a:pPr>
            <a:endParaRPr lang="en-US" sz="2200" dirty="0" smtClean="0">
              <a:latin typeface="Calibri Light" pitchFamily="34" charset="0"/>
            </a:endParaRP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Pueblos con </a:t>
            </a:r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Tuberías</a:t>
            </a:r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: 2014-2015</a:t>
            </a:r>
            <a:endParaRPr lang="en-GB" sz="3600" dirty="0">
              <a:solidFill>
                <a:srgbClr val="0070C0"/>
              </a:solidFill>
              <a:latin typeface="Calibri Light" pitchFamily="34" charset="0"/>
              <a:cs typeface="Bell Gothic Std Black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1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5338936" cy="40610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200" dirty="0" smtClean="0">
                <a:latin typeface="Calibri Light" pitchFamily="34" charset="0"/>
              </a:rPr>
              <a:t>Distrito de </a:t>
            </a:r>
            <a:r>
              <a:rPr lang="en-GB" sz="2200" dirty="0" err="1" smtClean="0">
                <a:latin typeface="Calibri Light" pitchFamily="34" charset="0"/>
              </a:rPr>
              <a:t>Gajapati</a:t>
            </a:r>
            <a:r>
              <a:rPr lang="en-GB" sz="2200" dirty="0" smtClean="0">
                <a:latin typeface="Calibri Light" pitchFamily="34" charset="0"/>
              </a:rPr>
              <a:t> en Odisha, India</a:t>
            </a:r>
          </a:p>
          <a:p>
            <a:pPr>
              <a:buFont typeface="Wingdings" pitchFamily="2" charset="2"/>
              <a:buChar char="Ø"/>
            </a:pPr>
            <a:endParaRPr lang="en-GB" sz="2200" dirty="0" smtClean="0">
              <a:latin typeface="Calibri Light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200" dirty="0" smtClean="0">
                <a:latin typeface="Calibri Light" pitchFamily="34" charset="0"/>
              </a:rPr>
              <a:t>2013: 2 pueblos sin </a:t>
            </a:r>
            <a:r>
              <a:rPr lang="en-GB" sz="2200" dirty="0" err="1" smtClean="0">
                <a:latin typeface="Calibri Light" pitchFamily="34" charset="0"/>
              </a:rPr>
              <a:t>servicio</a:t>
            </a:r>
            <a:endParaRPr lang="en-GB" sz="2200" dirty="0" smtClean="0">
              <a:latin typeface="Calibri Light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GB" sz="2200" dirty="0" smtClean="0">
              <a:latin typeface="Calibri Light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200" dirty="0" smtClean="0">
                <a:latin typeface="Calibri Light" pitchFamily="34" charset="0"/>
              </a:rPr>
              <a:t>2014: 3 pueblos</a:t>
            </a:r>
          </a:p>
          <a:p>
            <a:pPr>
              <a:buFont typeface="Wingdings" pitchFamily="2" charset="2"/>
              <a:buChar char="Ø"/>
            </a:pPr>
            <a:endParaRPr lang="en-GB" sz="2200" dirty="0" smtClean="0">
              <a:latin typeface="Calibri Light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200" dirty="0" smtClean="0">
                <a:latin typeface="Calibri Light" pitchFamily="34" charset="0"/>
              </a:rPr>
              <a:t>2015: 4 pueblos</a:t>
            </a:r>
          </a:p>
          <a:p>
            <a:pPr>
              <a:buFont typeface="Wingdings" pitchFamily="2" charset="2"/>
              <a:buChar char="Ø"/>
            </a:pPr>
            <a:endParaRPr lang="en-GB" sz="2200" dirty="0" smtClean="0">
              <a:latin typeface="Calibri Light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200" dirty="0" smtClean="0">
                <a:latin typeface="Calibri Light" pitchFamily="34" charset="0"/>
              </a:rPr>
              <a:t>2016: 5 pueblos</a:t>
            </a:r>
          </a:p>
          <a:p>
            <a:pPr>
              <a:buFont typeface="Wingdings" pitchFamily="2" charset="2"/>
              <a:buChar char="Ø"/>
            </a:pPr>
            <a:endParaRPr lang="en-GB" sz="2200" dirty="0" smtClean="0">
              <a:latin typeface="Calibri Light" pitchFamily="34" charset="0"/>
            </a:endParaRPr>
          </a:p>
          <a:p>
            <a:pPr marL="0" indent="0">
              <a:buNone/>
            </a:pPr>
            <a:endParaRPr lang="en-GB" sz="2200" dirty="0">
              <a:latin typeface="Calibri Ligh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76872"/>
            <a:ext cx="3295010" cy="295232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Alcance</a:t>
            </a:r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 y </a:t>
            </a:r>
            <a:r>
              <a:rPr lang="en-US" sz="3600" dirty="0" err="1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P</a:t>
            </a:r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royección</a:t>
            </a:r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 de </a:t>
            </a:r>
            <a:r>
              <a:rPr lang="en-US" sz="3600" dirty="0" err="1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C</a:t>
            </a:r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recimiento</a:t>
            </a:r>
            <a:endParaRPr lang="en-GB" sz="3600" dirty="0">
              <a:solidFill>
                <a:srgbClr val="0070C0"/>
              </a:solidFill>
              <a:latin typeface="Calibri Light" pitchFamily="34" charset="0"/>
              <a:cs typeface="Bell Gothic Std Black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5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17" y="1124744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El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Proyecto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de Agua Potable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fue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fundado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b="1" dirty="0" err="1" smtClean="0">
                <a:latin typeface="Calibri Light" pitchFamily="34" charset="0"/>
                <a:cs typeface="Estrangelo Edessa" pitchFamily="66" charset="0"/>
              </a:rPr>
              <a:t>por</a:t>
            </a:r>
            <a:r>
              <a:rPr lang="en-US" sz="1400" b="1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b="1" dirty="0" err="1" smtClean="0">
                <a:latin typeface="Calibri Light" pitchFamily="34" charset="0"/>
                <a:cs typeface="Estrangelo Edessa" pitchFamily="66" charset="0"/>
              </a:rPr>
              <a:t>Gyetrul</a:t>
            </a:r>
            <a:r>
              <a:rPr lang="en-US" sz="1400" b="1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b="1" dirty="0" err="1" smtClean="0">
                <a:latin typeface="Calibri Light" pitchFamily="34" charset="0"/>
                <a:cs typeface="Estrangelo Edessa" pitchFamily="66" charset="0"/>
              </a:rPr>
              <a:t>Jigme</a:t>
            </a:r>
            <a:r>
              <a:rPr lang="en-US" sz="1400" b="1" dirty="0" smtClean="0">
                <a:latin typeface="Calibri Light" pitchFamily="34" charset="0"/>
                <a:cs typeface="Estrangelo Edessa" pitchFamily="66" charset="0"/>
              </a:rPr>
              <a:t> Rinpoche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, un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refugiado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tibetano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nacido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en India,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que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vivió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muy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de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cerca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las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dificultades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de los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habitantes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de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las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comunidades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cercanas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por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acceder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al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agua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potable.  El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equipo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actualmente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está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dirigido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por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Suma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Chander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en Nueva York y lo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completan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Ankur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Crawford,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Neda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Salehi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y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Nymrata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Advani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.</a:t>
            </a:r>
          </a:p>
          <a:p>
            <a:r>
              <a:rPr lang="en-US" sz="1400" b="1" dirty="0" smtClean="0">
                <a:latin typeface="Calibri Light" pitchFamily="34" charset="0"/>
                <a:cs typeface="Estrangelo Edessa" pitchFamily="66" charset="0"/>
              </a:rPr>
              <a:t>Suma </a:t>
            </a:r>
            <a:r>
              <a:rPr lang="en-US" sz="1400" b="1" dirty="0" err="1">
                <a:latin typeface="Calibri Light" pitchFamily="34" charset="0"/>
                <a:cs typeface="Estrangelo Edessa" pitchFamily="66" charset="0"/>
              </a:rPr>
              <a:t>Chander</a:t>
            </a:r>
            <a:r>
              <a:rPr lang="en-US" sz="1400" b="1" dirty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Nació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en India. 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Tiene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un master en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ingeniería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por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la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universidad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de Chicago y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siguió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su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carrera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en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tecnología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y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finanzas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con JP Morgan.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Actualmente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se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dedica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a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otra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de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sus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pasiones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como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diseñadora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de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de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moda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y ha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comenzado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un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negocio</a:t>
            </a:r>
            <a:r>
              <a:rPr lang="en-US" sz="1400" dirty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de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ropa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prêt a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porté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. </a:t>
            </a:r>
          </a:p>
          <a:p>
            <a:r>
              <a:rPr lang="en-US" sz="1400" b="1" dirty="0" err="1" smtClean="0">
                <a:latin typeface="Calibri Light" pitchFamily="34" charset="0"/>
                <a:cs typeface="Estrangelo Edessa" pitchFamily="66" charset="0"/>
              </a:rPr>
              <a:t>Ankur</a:t>
            </a:r>
            <a:r>
              <a:rPr lang="en-US" sz="1400" b="1" dirty="0" smtClean="0">
                <a:latin typeface="Calibri Light" pitchFamily="34" charset="0"/>
                <a:cs typeface="Estrangelo Edessa" pitchFamily="66" charset="0"/>
              </a:rPr>
              <a:t> Crawford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es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un 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analista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experimentado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y co-director en Fred Alger. 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Tiene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10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años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de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experiencia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en el sector de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inversioness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. 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Posee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masters y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doctorados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en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Materiales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>
                <a:latin typeface="Calibri Light" pitchFamily="34" charset="0"/>
                <a:cs typeface="Estrangelo Edessa" pitchFamily="66" charset="0"/>
              </a:rPr>
              <a:t>C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iencíficos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e </a:t>
            </a:r>
            <a:r>
              <a:rPr lang="en-US" sz="1400" dirty="0" err="1">
                <a:latin typeface="Calibri Light" pitchFamily="34" charset="0"/>
                <a:cs typeface="Estrangelo Edessa" pitchFamily="66" charset="0"/>
              </a:rPr>
              <a:t>O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ngeniería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por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la Universidad de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Standford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.</a:t>
            </a:r>
          </a:p>
          <a:p>
            <a:r>
              <a:rPr lang="en-US" sz="1400" b="1" dirty="0" smtClean="0">
                <a:latin typeface="Calibri Light" pitchFamily="34" charset="0"/>
                <a:cs typeface="Estrangelo Edessa" pitchFamily="66" charset="0"/>
              </a:rPr>
              <a:t>Neda Sharghi </a:t>
            </a:r>
            <a:r>
              <a:rPr lang="en-US" sz="1400" b="1" dirty="0" err="1" smtClean="0">
                <a:latin typeface="Calibri Light" pitchFamily="34" charset="0"/>
                <a:cs typeface="Estrangelo Edessa" pitchFamily="66" charset="0"/>
              </a:rPr>
              <a:t>Salehi</a:t>
            </a:r>
            <a:r>
              <a:rPr lang="en-US" sz="1400" b="1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tiene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un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doctorado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de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Ciencias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con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especialización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en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Enfermedades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Infecciosas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y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Salud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>
                <a:latin typeface="Calibri Light" pitchFamily="34" charset="0"/>
                <a:cs typeface="Estrangelo Edessa" pitchFamily="66" charset="0"/>
              </a:rPr>
              <a:t>I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nternacional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por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la Universidad de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Harvart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. 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También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tiene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un master en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Salud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Pública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por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la Universidad de Yale y un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licenciatura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por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el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Colegio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Amherst. </a:t>
            </a:r>
            <a:endParaRPr lang="en-US" sz="1400" strike="sngStrike" dirty="0" smtClean="0">
              <a:latin typeface="Calibri Light" pitchFamily="34" charset="0"/>
              <a:cs typeface="Estrangelo Edessa" pitchFamily="66" charset="0"/>
            </a:endParaRPr>
          </a:p>
          <a:p>
            <a:r>
              <a:rPr lang="en-US" sz="1400" b="1" dirty="0" smtClean="0">
                <a:latin typeface="Calibri Light" pitchFamily="34" charset="0"/>
                <a:cs typeface="Estrangelo Edessa" pitchFamily="66" charset="0"/>
              </a:rPr>
              <a:t>Nymrata </a:t>
            </a:r>
            <a:r>
              <a:rPr lang="en-US" sz="1400" b="1" dirty="0" err="1" smtClean="0">
                <a:latin typeface="Calibri Light" pitchFamily="34" charset="0"/>
                <a:cs typeface="Estrangelo Edessa" pitchFamily="66" charset="0"/>
              </a:rPr>
              <a:t>Advani</a:t>
            </a:r>
            <a:r>
              <a:rPr lang="en-US" sz="1400" b="1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b="1" dirty="0" err="1" smtClean="0">
                <a:latin typeface="Calibri Light" pitchFamily="34" charset="0"/>
                <a:cs typeface="Estrangelo Edessa" pitchFamily="66" charset="0"/>
              </a:rPr>
              <a:t>Bickici</a:t>
            </a:r>
            <a:r>
              <a:rPr lang="en-US" sz="1400" b="1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>
                <a:latin typeface="Calibri Light" pitchFamily="34" charset="0"/>
                <a:cs typeface="Estrangelo Edessa" pitchFamily="66" charset="0"/>
              </a:rPr>
              <a:t>n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ació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en India y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actualmente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trabaja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como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directora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de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Finanzas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en el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Grupo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Silver Slate LLC,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una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empresa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de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construcción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y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desarrollo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con base en Nueva York.  Antes de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esto</a:t>
            </a:r>
            <a:r>
              <a:rPr lang="en-US" sz="1400" dirty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trabajó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durante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 11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años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en Citigroup y en Salomon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Smit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Baney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. 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Posee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un master en </a:t>
            </a:r>
            <a:r>
              <a:rPr lang="en-US" sz="1400" dirty="0" err="1">
                <a:latin typeface="Calibri Light" pitchFamily="34" charset="0"/>
                <a:cs typeface="Estrangelo Edessa" pitchFamily="66" charset="0"/>
              </a:rPr>
              <a:t>A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dministración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de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Empresas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y </a:t>
            </a:r>
            <a:r>
              <a:rPr lang="en-US" sz="1400" smtClean="0">
                <a:latin typeface="Calibri Light" pitchFamily="34" charset="0"/>
                <a:cs typeface="Estrangelo Edessa" pitchFamily="66" charset="0"/>
              </a:rPr>
              <a:t>una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licenciatura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en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Economía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y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Matemáticas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por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el </a:t>
            </a:r>
            <a:r>
              <a:rPr lang="en-US" sz="1400" dirty="0" err="1" smtClean="0">
                <a:latin typeface="Calibri Light" pitchFamily="34" charset="0"/>
                <a:cs typeface="Estrangelo Edessa" pitchFamily="66" charset="0"/>
              </a:rPr>
              <a:t>Colegio</a:t>
            </a:r>
            <a:r>
              <a:rPr lang="en-US" sz="1400" dirty="0" smtClean="0">
                <a:latin typeface="Calibri Light" pitchFamily="34" charset="0"/>
                <a:cs typeface="Estrangelo Edessa" pitchFamily="66" charset="0"/>
              </a:rPr>
              <a:t> Monte Holyoke.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3184" y="130622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Equipo</a:t>
            </a:r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 del </a:t>
            </a:r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Proyecto</a:t>
            </a:r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 de Agua Potable</a:t>
            </a:r>
            <a:endParaRPr lang="en-GB" sz="3600" dirty="0">
              <a:solidFill>
                <a:srgbClr val="0070C0"/>
              </a:solidFill>
              <a:latin typeface="Calibri Light" pitchFamily="34" charset="0"/>
              <a:cs typeface="Bell Gothic Std Black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7504" y="836712"/>
            <a:ext cx="86409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70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3" y="33265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5"/>
                </a:solidFill>
                <a:latin typeface="+mj-lt"/>
                <a:cs typeface="Aharoni" panose="02010803020104030203" pitchFamily="2" charset="-79"/>
              </a:rPr>
              <a:t>El Proyecto de Agua Potable</a:t>
            </a:r>
            <a:endParaRPr lang="es-ES" sz="3600" dirty="0">
              <a:solidFill>
                <a:schemeClr val="accent5"/>
              </a:solidFill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33" y="908720"/>
            <a:ext cx="864552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453" y="1556792"/>
            <a:ext cx="3529890" cy="235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27584" y="1268760"/>
            <a:ext cx="37084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 smtClean="0"/>
              <a:t>El Proyecto de Agua Potable es una organización de ayuda humanitaria que trabaja con comunidades rurales para proveer su acceso al agua potable.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 smtClean="0"/>
              <a:t>Nuestra organización trabaja al unísono con cada poblado de la </a:t>
            </a:r>
            <a:r>
              <a:rPr lang="es-ES" sz="2000" dirty="0"/>
              <a:t>comunidad para mejorar su acceso al agua potable: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000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1123132" y="4293096"/>
            <a:ext cx="7743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dirty="0" smtClean="0"/>
              <a:t>Desarrollando una estudiada estrategia y un plan técnico.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dirty="0" smtClean="0"/>
              <a:t>Implementando dicho plan.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dirty="0" smtClean="0"/>
              <a:t>Programando iniciativas que aseguren su sostenibilidad a largo plazo.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4051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Misión</a:t>
            </a:r>
            <a:endParaRPr lang="en-GB" sz="3600" dirty="0">
              <a:solidFill>
                <a:srgbClr val="0070C0"/>
              </a:solidFill>
              <a:latin typeface="Calibri Light" pitchFamily="34" charset="0"/>
              <a:cs typeface="Bell Gothic Std Black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9552" y="1391865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dirty="0" smtClean="0">
                <a:latin typeface="Calibri Light" pitchFamily="34" charset="0"/>
              </a:rPr>
              <a:t>El proyecto de Agua Potable se centra especialmente  en los  poblados rurales de India, donde el acceso al agua limpia, segura y potable es limitado. </a:t>
            </a:r>
          </a:p>
          <a:p>
            <a:endParaRPr lang="es-ES" dirty="0" smtClean="0">
              <a:latin typeface="Calibri Light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>
                <a:latin typeface="Calibri Light" pitchFamily="34" charset="0"/>
              </a:rPr>
              <a:t>Nuestra misión es trabajar </a:t>
            </a:r>
            <a:r>
              <a:rPr lang="es-ES" dirty="0">
                <a:latin typeface="Calibri Light" pitchFamily="34" charset="0"/>
              </a:rPr>
              <a:t>í</a:t>
            </a:r>
            <a:r>
              <a:rPr lang="es-ES" dirty="0" smtClean="0">
                <a:latin typeface="Calibri Light" pitchFamily="34" charset="0"/>
              </a:rPr>
              <a:t>ntimamente con comunidades rurales para desarrollar e implementar un plan que proporcione un suministro de agua potable adecuado y sostenible.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dirty="0" smtClean="0">
              <a:latin typeface="Calibri Light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>
                <a:latin typeface="Calibri Light" pitchFamily="34" charset="0"/>
              </a:rPr>
              <a:t>Nuestro programa es técnico, educativo y humanitario, centrándose en la accesibilidad, seguridad y pureza del agua, la recogida de agua de lluvia y una cultura consciente del uso del agua en zonas donde hay una accesibilidad inadecuada al agua potable y limpia. 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dirty="0" smtClean="0">
              <a:latin typeface="Calibri Light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>
                <a:latin typeface="Calibri Light" pitchFamily="34" charset="0"/>
              </a:rPr>
              <a:t>Abordamos las aldeas una por una e involucramos activamente a la población local en el proceso de implementación. </a:t>
            </a:r>
          </a:p>
          <a:p>
            <a:r>
              <a:rPr lang="es-ES" dirty="0" smtClean="0">
                <a:latin typeface="Calibri Light" pitchFamily="34" charset="0"/>
              </a:rPr>
              <a:t> </a:t>
            </a:r>
            <a:endParaRPr lang="es-ES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Objetivos</a:t>
            </a:r>
            <a:endParaRPr lang="en-GB" sz="3600" dirty="0">
              <a:solidFill>
                <a:srgbClr val="0070C0"/>
              </a:solidFill>
              <a:latin typeface="Calibri Light" pitchFamily="34" charset="0"/>
              <a:cs typeface="Bell Gothic Std Black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138216"/>
            <a:ext cx="86409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39552" y="1153775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Calibri Light" pitchFamily="34" charset="0"/>
              </a:rPr>
              <a:t>Un principio </a:t>
            </a:r>
            <a:r>
              <a:rPr lang="en-US" dirty="0" err="1">
                <a:latin typeface="Calibri Light" pitchFamily="34" charset="0"/>
              </a:rPr>
              <a:t>sencillo</a:t>
            </a:r>
            <a:r>
              <a:rPr lang="en-US" dirty="0">
                <a:latin typeface="Calibri Light" pitchFamily="34" charset="0"/>
              </a:rPr>
              <a:t> </a:t>
            </a:r>
            <a:r>
              <a:rPr lang="en-US" dirty="0" err="1">
                <a:latin typeface="Calibri Light" pitchFamily="34" charset="0"/>
              </a:rPr>
              <a:t>quía</a:t>
            </a:r>
            <a:r>
              <a:rPr lang="en-US" dirty="0">
                <a:latin typeface="Calibri Light" pitchFamily="34" charset="0"/>
              </a:rPr>
              <a:t> el </a:t>
            </a:r>
            <a:r>
              <a:rPr lang="en-US" dirty="0" err="1">
                <a:latin typeface="Calibri Light" pitchFamily="34" charset="0"/>
              </a:rPr>
              <a:t>Proyecto</a:t>
            </a:r>
            <a:r>
              <a:rPr lang="en-US" dirty="0">
                <a:latin typeface="Calibri Light" pitchFamily="34" charset="0"/>
              </a:rPr>
              <a:t> de Agua Potable:  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Calibri Light" pitchFamily="34" charset="0"/>
            </a:endParaRPr>
          </a:p>
          <a:p>
            <a:pPr algn="ctr"/>
            <a:r>
              <a:rPr lang="en-US" dirty="0">
                <a:latin typeface="Calibri Light" pitchFamily="34" charset="0"/>
              </a:rPr>
              <a:t>“la </a:t>
            </a:r>
            <a:r>
              <a:rPr lang="en-US" dirty="0" err="1">
                <a:latin typeface="Calibri Light" pitchFamily="34" charset="0"/>
              </a:rPr>
              <a:t>productividad</a:t>
            </a:r>
            <a:r>
              <a:rPr lang="en-US" dirty="0">
                <a:latin typeface="Calibri Light" pitchFamily="34" charset="0"/>
              </a:rPr>
              <a:t>, la </a:t>
            </a:r>
            <a:r>
              <a:rPr lang="en-US" dirty="0" err="1">
                <a:latin typeface="Calibri Light" pitchFamily="34" charset="0"/>
              </a:rPr>
              <a:t>salud</a:t>
            </a:r>
            <a:r>
              <a:rPr lang="en-US" dirty="0">
                <a:latin typeface="Calibri Light" pitchFamily="34" charset="0"/>
              </a:rPr>
              <a:t>, </a:t>
            </a:r>
            <a:r>
              <a:rPr lang="en-US" dirty="0" err="1">
                <a:latin typeface="Calibri Light" pitchFamily="34" charset="0"/>
              </a:rPr>
              <a:t>las</a:t>
            </a:r>
            <a:r>
              <a:rPr lang="en-US" dirty="0">
                <a:latin typeface="Calibri Light" pitchFamily="34" charset="0"/>
              </a:rPr>
              <a:t> </a:t>
            </a:r>
            <a:r>
              <a:rPr lang="en-US" dirty="0" err="1">
                <a:latin typeface="Calibri Light" pitchFamily="34" charset="0"/>
              </a:rPr>
              <a:t>instalaciones</a:t>
            </a:r>
            <a:r>
              <a:rPr lang="en-US" dirty="0">
                <a:latin typeface="Calibri Light" pitchFamily="34" charset="0"/>
              </a:rPr>
              <a:t> </a:t>
            </a:r>
            <a:r>
              <a:rPr lang="en-US" dirty="0" err="1">
                <a:latin typeface="Calibri Light" pitchFamily="34" charset="0"/>
              </a:rPr>
              <a:t>sanitarias</a:t>
            </a:r>
            <a:r>
              <a:rPr lang="en-US" dirty="0">
                <a:latin typeface="Calibri Light" pitchFamily="34" charset="0"/>
              </a:rPr>
              <a:t> e </a:t>
            </a:r>
            <a:r>
              <a:rPr lang="en-US" dirty="0" err="1">
                <a:latin typeface="Calibri Light" pitchFamily="34" charset="0"/>
              </a:rPr>
              <a:t>instrucción</a:t>
            </a:r>
            <a:r>
              <a:rPr lang="en-US" dirty="0">
                <a:latin typeface="Calibri Light" pitchFamily="34" charset="0"/>
              </a:rPr>
              <a:t> del </a:t>
            </a:r>
            <a:r>
              <a:rPr lang="en-US" dirty="0" err="1">
                <a:latin typeface="Calibri Light" pitchFamily="34" charset="0"/>
              </a:rPr>
              <a:t>poblado</a:t>
            </a:r>
            <a:r>
              <a:rPr lang="en-US" dirty="0">
                <a:latin typeface="Calibri Light" pitchFamily="34" charset="0"/>
              </a:rPr>
              <a:t> </a:t>
            </a:r>
            <a:r>
              <a:rPr lang="en-US" dirty="0" err="1">
                <a:latin typeface="Calibri Light" pitchFamily="34" charset="0"/>
              </a:rPr>
              <a:t>dependen</a:t>
            </a:r>
            <a:r>
              <a:rPr lang="en-US" dirty="0">
                <a:latin typeface="Calibri Light" pitchFamily="34" charset="0"/>
              </a:rPr>
              <a:t> de la </a:t>
            </a:r>
            <a:r>
              <a:rPr lang="en-US" dirty="0" err="1">
                <a:latin typeface="Calibri Light" pitchFamily="34" charset="0"/>
              </a:rPr>
              <a:t>disponibildad</a:t>
            </a:r>
            <a:r>
              <a:rPr lang="en-US" dirty="0">
                <a:latin typeface="Calibri Light" pitchFamily="34" charset="0"/>
              </a:rPr>
              <a:t> y </a:t>
            </a:r>
            <a:r>
              <a:rPr lang="en-US" dirty="0" err="1">
                <a:latin typeface="Calibri Light" pitchFamily="34" charset="0"/>
              </a:rPr>
              <a:t>accesibilidad</a:t>
            </a:r>
            <a:r>
              <a:rPr lang="en-US" dirty="0">
                <a:latin typeface="Calibri Light" pitchFamily="34" charset="0"/>
              </a:rPr>
              <a:t> al </a:t>
            </a:r>
            <a:r>
              <a:rPr lang="en-US" dirty="0" err="1">
                <a:latin typeface="Calibri Light" pitchFamily="34" charset="0"/>
              </a:rPr>
              <a:t>agua</a:t>
            </a:r>
            <a:r>
              <a:rPr lang="en-US" dirty="0">
                <a:latin typeface="Calibri Light" pitchFamily="34" charset="0"/>
              </a:rPr>
              <a:t> potable, </a:t>
            </a:r>
            <a:r>
              <a:rPr lang="en-US" dirty="0" err="1">
                <a:latin typeface="Calibri Light" pitchFamily="34" charset="0"/>
              </a:rPr>
              <a:t>limpia</a:t>
            </a:r>
            <a:r>
              <a:rPr lang="en-US" dirty="0">
                <a:latin typeface="Calibri Light" pitchFamily="34" charset="0"/>
              </a:rPr>
              <a:t> y </a:t>
            </a:r>
            <a:r>
              <a:rPr lang="en-US" dirty="0" err="1">
                <a:latin typeface="Calibri Light" pitchFamily="34" charset="0"/>
              </a:rPr>
              <a:t>sostenible</a:t>
            </a:r>
            <a:r>
              <a:rPr lang="en-US" dirty="0">
                <a:latin typeface="Calibri Light" pitchFamily="34" charset="0"/>
              </a:rPr>
              <a:t>.”</a:t>
            </a:r>
          </a:p>
          <a:p>
            <a:endParaRPr lang="en-US" dirty="0">
              <a:latin typeface="Calibri Light" pitchFamily="34" charset="0"/>
            </a:endParaRPr>
          </a:p>
          <a:p>
            <a:endParaRPr lang="en-US" dirty="0">
              <a:latin typeface="Calibri Light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>
                <a:latin typeface="Calibri Light" pitchFamily="34" charset="0"/>
              </a:rPr>
              <a:t>Nuestro</a:t>
            </a:r>
            <a:r>
              <a:rPr lang="en-US" dirty="0">
                <a:latin typeface="Calibri Light" pitchFamily="34" charset="0"/>
              </a:rPr>
              <a:t> compromise </a:t>
            </a:r>
            <a:r>
              <a:rPr lang="en-US" dirty="0" err="1">
                <a:latin typeface="Calibri Light" pitchFamily="34" charset="0"/>
              </a:rPr>
              <a:t>es</a:t>
            </a:r>
            <a:r>
              <a:rPr lang="en-US" dirty="0">
                <a:latin typeface="Calibri Light" pitchFamily="34" charset="0"/>
              </a:rPr>
              <a:t> </a:t>
            </a:r>
            <a:r>
              <a:rPr lang="en-US" dirty="0" err="1">
                <a:latin typeface="Calibri Light" pitchFamily="34" charset="0"/>
              </a:rPr>
              <a:t>mejorar</a:t>
            </a:r>
            <a:r>
              <a:rPr lang="en-US" dirty="0">
                <a:latin typeface="Calibri Light" pitchFamily="34" charset="0"/>
              </a:rPr>
              <a:t> el </a:t>
            </a:r>
            <a:r>
              <a:rPr lang="en-US" dirty="0" err="1">
                <a:latin typeface="Calibri Light" pitchFamily="34" charset="0"/>
              </a:rPr>
              <a:t>bienestar</a:t>
            </a:r>
            <a:r>
              <a:rPr lang="en-US" dirty="0">
                <a:latin typeface="Calibri Light" pitchFamily="34" charset="0"/>
              </a:rPr>
              <a:t> </a:t>
            </a:r>
            <a:r>
              <a:rPr lang="en-US" dirty="0" err="1">
                <a:latin typeface="Calibri Light" pitchFamily="34" charset="0"/>
              </a:rPr>
              <a:t>económico</a:t>
            </a:r>
            <a:r>
              <a:rPr lang="en-US" dirty="0">
                <a:latin typeface="Calibri Light" pitchFamily="34" charset="0"/>
              </a:rPr>
              <a:t>, </a:t>
            </a:r>
            <a:r>
              <a:rPr lang="en-US" dirty="0" err="1">
                <a:latin typeface="Calibri Light" pitchFamily="34" charset="0"/>
              </a:rPr>
              <a:t>ecológico</a:t>
            </a:r>
            <a:r>
              <a:rPr lang="en-US" dirty="0">
                <a:latin typeface="Calibri Light" pitchFamily="34" charset="0"/>
              </a:rPr>
              <a:t> y social de la </a:t>
            </a:r>
            <a:r>
              <a:rPr lang="en-US" dirty="0" err="1">
                <a:latin typeface="Calibri Light" pitchFamily="34" charset="0"/>
              </a:rPr>
              <a:t>población</a:t>
            </a:r>
            <a:r>
              <a:rPr lang="en-US" dirty="0">
                <a:latin typeface="Calibri Light" pitchFamily="34" charset="0"/>
              </a:rPr>
              <a:t> rural </a:t>
            </a:r>
            <a:r>
              <a:rPr lang="en-US" dirty="0" err="1">
                <a:latin typeface="Calibri Light" pitchFamily="34" charset="0"/>
              </a:rPr>
              <a:t>mediante</a:t>
            </a:r>
            <a:r>
              <a:rPr lang="en-US" dirty="0">
                <a:latin typeface="Calibri Light" pitchFamily="34" charset="0"/>
              </a:rPr>
              <a:t>: </a:t>
            </a:r>
          </a:p>
          <a:p>
            <a:r>
              <a:rPr lang="en-US" dirty="0">
                <a:latin typeface="Calibri Light" pitchFamily="34" charset="0"/>
              </a:rPr>
              <a:t> 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>
                <a:latin typeface="Calibri Light" pitchFamily="34" charset="0"/>
              </a:rPr>
              <a:t>la </a:t>
            </a:r>
            <a:r>
              <a:rPr lang="en-US" dirty="0" err="1">
                <a:latin typeface="Calibri Light" pitchFamily="34" charset="0"/>
              </a:rPr>
              <a:t>reducción</a:t>
            </a:r>
            <a:r>
              <a:rPr lang="en-US" dirty="0">
                <a:latin typeface="Calibri Light" pitchFamily="34" charset="0"/>
              </a:rPr>
              <a:t> del </a:t>
            </a:r>
            <a:r>
              <a:rPr lang="en-US" dirty="0" err="1">
                <a:latin typeface="Calibri Light" pitchFamily="34" charset="0"/>
              </a:rPr>
              <a:t>tiempo</a:t>
            </a:r>
            <a:r>
              <a:rPr lang="en-US" dirty="0">
                <a:latin typeface="Calibri Light" pitchFamily="34" charset="0"/>
              </a:rPr>
              <a:t> y el </a:t>
            </a:r>
            <a:r>
              <a:rPr lang="en-US" dirty="0" err="1">
                <a:latin typeface="Calibri Light" pitchFamily="34" charset="0"/>
              </a:rPr>
              <a:t>esfuerzo</a:t>
            </a:r>
            <a:r>
              <a:rPr lang="en-US" dirty="0">
                <a:latin typeface="Calibri Light" pitchFamily="34" charset="0"/>
              </a:rPr>
              <a:t> </a:t>
            </a:r>
            <a:r>
              <a:rPr lang="en-US" dirty="0" err="1">
                <a:latin typeface="Calibri Light" pitchFamily="34" charset="0"/>
              </a:rPr>
              <a:t>invertido</a:t>
            </a:r>
            <a:r>
              <a:rPr lang="en-US" dirty="0">
                <a:latin typeface="Calibri Light" pitchFamily="34" charset="0"/>
              </a:rPr>
              <a:t> en </a:t>
            </a:r>
            <a:r>
              <a:rPr lang="en-US" dirty="0" err="1">
                <a:latin typeface="Calibri Light" pitchFamily="34" charset="0"/>
              </a:rPr>
              <a:t>obtener</a:t>
            </a:r>
            <a:r>
              <a:rPr lang="en-US" dirty="0">
                <a:latin typeface="Calibri Light" pitchFamily="34" charset="0"/>
              </a:rPr>
              <a:t> </a:t>
            </a:r>
            <a:r>
              <a:rPr lang="en-US" dirty="0" err="1">
                <a:latin typeface="Calibri Light" pitchFamily="34" charset="0"/>
              </a:rPr>
              <a:t>agua</a:t>
            </a:r>
            <a:r>
              <a:rPr lang="en-US" dirty="0">
                <a:latin typeface="Calibri Light" pitchFamily="34" charset="0"/>
              </a:rPr>
              <a:t> potable. </a:t>
            </a:r>
          </a:p>
          <a:p>
            <a:pPr marL="742950" lvl="1" indent="-285750">
              <a:buFont typeface="Courier New" pitchFamily="49" charset="0"/>
              <a:buChar char="o"/>
            </a:pPr>
            <a:endParaRPr lang="en-US" dirty="0">
              <a:latin typeface="Calibri Light" pitchFamily="34" charset="0"/>
            </a:endParaRP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>
                <a:latin typeface="Calibri Light" pitchFamily="34" charset="0"/>
              </a:rPr>
              <a:t>la </a:t>
            </a:r>
            <a:r>
              <a:rPr lang="en-US" dirty="0" err="1">
                <a:latin typeface="Calibri Light" pitchFamily="34" charset="0"/>
              </a:rPr>
              <a:t>reducción</a:t>
            </a:r>
            <a:r>
              <a:rPr lang="en-US" dirty="0">
                <a:latin typeface="Calibri Light" pitchFamily="34" charset="0"/>
              </a:rPr>
              <a:t> de </a:t>
            </a:r>
            <a:r>
              <a:rPr lang="en-US" dirty="0" err="1">
                <a:latin typeface="Calibri Light" pitchFamily="34" charset="0"/>
              </a:rPr>
              <a:t>enfermedades</a:t>
            </a:r>
            <a:r>
              <a:rPr lang="en-US" dirty="0">
                <a:latin typeface="Calibri Light" pitchFamily="34" charset="0"/>
              </a:rPr>
              <a:t> </a:t>
            </a:r>
            <a:r>
              <a:rPr lang="en-US" dirty="0" err="1">
                <a:latin typeface="Calibri Light" pitchFamily="34" charset="0"/>
              </a:rPr>
              <a:t>transmitidas</a:t>
            </a:r>
            <a:r>
              <a:rPr lang="en-US" dirty="0">
                <a:latin typeface="Calibri Light" pitchFamily="34" charset="0"/>
              </a:rPr>
              <a:t> </a:t>
            </a:r>
            <a:r>
              <a:rPr lang="en-US" dirty="0" err="1">
                <a:latin typeface="Calibri Light" pitchFamily="34" charset="0"/>
              </a:rPr>
              <a:t>por</a:t>
            </a:r>
            <a:r>
              <a:rPr lang="en-US" dirty="0">
                <a:latin typeface="Calibri Light" pitchFamily="34" charset="0"/>
              </a:rPr>
              <a:t> </a:t>
            </a:r>
            <a:r>
              <a:rPr lang="en-US" dirty="0" err="1">
                <a:latin typeface="Calibri Light" pitchFamily="34" charset="0"/>
              </a:rPr>
              <a:t>agua</a:t>
            </a:r>
            <a:r>
              <a:rPr lang="en-US" dirty="0">
                <a:latin typeface="Calibri Light" pitchFamily="34" charset="0"/>
              </a:rPr>
              <a:t> </a:t>
            </a:r>
            <a:r>
              <a:rPr lang="en-US" dirty="0" err="1">
                <a:latin typeface="Calibri Light" pitchFamily="34" charset="0"/>
              </a:rPr>
              <a:t>contaminada</a:t>
            </a:r>
            <a:r>
              <a:rPr lang="en-US" dirty="0">
                <a:latin typeface="Calibri Light" pitchFamily="34" charset="0"/>
              </a:rPr>
              <a:t>. 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dirty="0">
              <a:latin typeface="Calibri Light" pitchFamily="34" charset="0"/>
            </a:endParaRP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>
                <a:latin typeface="Calibri Light" pitchFamily="34" charset="0"/>
              </a:rPr>
              <a:t>la </a:t>
            </a:r>
            <a:r>
              <a:rPr lang="en-US" dirty="0" err="1">
                <a:latin typeface="Calibri Light" pitchFamily="34" charset="0"/>
              </a:rPr>
              <a:t>instrucción</a:t>
            </a:r>
            <a:r>
              <a:rPr lang="en-US" dirty="0">
                <a:latin typeface="Calibri Light" pitchFamily="34" charset="0"/>
              </a:rPr>
              <a:t> de la </a:t>
            </a:r>
            <a:r>
              <a:rPr lang="en-US" dirty="0" err="1">
                <a:latin typeface="Calibri Light" pitchFamily="34" charset="0"/>
              </a:rPr>
              <a:t>población</a:t>
            </a:r>
            <a:r>
              <a:rPr lang="en-US" dirty="0">
                <a:latin typeface="Calibri Light" pitchFamily="34" charset="0"/>
              </a:rPr>
              <a:t> en la </a:t>
            </a:r>
            <a:r>
              <a:rPr lang="en-US" dirty="0" err="1">
                <a:latin typeface="Calibri Light" pitchFamily="34" charset="0"/>
              </a:rPr>
              <a:t>conservación</a:t>
            </a:r>
            <a:r>
              <a:rPr lang="en-US" dirty="0">
                <a:latin typeface="Calibri Light" pitchFamily="34" charset="0"/>
              </a:rPr>
              <a:t> y </a:t>
            </a:r>
            <a:r>
              <a:rPr lang="en-US" dirty="0" err="1">
                <a:latin typeface="Calibri Light" pitchFamily="34" charset="0"/>
              </a:rPr>
              <a:t>uso</a:t>
            </a:r>
            <a:r>
              <a:rPr lang="en-US" dirty="0">
                <a:latin typeface="Calibri Light" pitchFamily="34" charset="0"/>
              </a:rPr>
              <a:t> </a:t>
            </a:r>
            <a:r>
              <a:rPr lang="en-US" dirty="0" err="1">
                <a:latin typeface="Calibri Light" pitchFamily="34" charset="0"/>
              </a:rPr>
              <a:t>apropiado</a:t>
            </a:r>
            <a:r>
              <a:rPr lang="en-US" dirty="0">
                <a:latin typeface="Calibri Light" pitchFamily="34" charset="0"/>
              </a:rPr>
              <a:t> del </a:t>
            </a:r>
            <a:r>
              <a:rPr lang="en-US" dirty="0" err="1">
                <a:latin typeface="Calibri Light" pitchFamily="34" charset="0"/>
              </a:rPr>
              <a:t>agua</a:t>
            </a:r>
            <a:r>
              <a:rPr lang="en-US" dirty="0">
                <a:latin typeface="Calibri Light" pitchFamily="34" charset="0"/>
              </a:rPr>
              <a:t>, y la </a:t>
            </a:r>
            <a:r>
              <a:rPr lang="en-US" dirty="0" err="1">
                <a:latin typeface="Calibri Light" pitchFamily="34" charset="0"/>
              </a:rPr>
              <a:t>gestión</a:t>
            </a:r>
            <a:r>
              <a:rPr lang="en-US" dirty="0">
                <a:latin typeface="Calibri Light" pitchFamily="34" charset="0"/>
              </a:rPr>
              <a:t> y </a:t>
            </a:r>
            <a:r>
              <a:rPr lang="en-US" dirty="0" err="1">
                <a:latin typeface="Calibri Light" pitchFamily="34" charset="0"/>
              </a:rPr>
              <a:t>mantenimiento</a:t>
            </a:r>
            <a:r>
              <a:rPr lang="en-US" dirty="0">
                <a:latin typeface="Calibri Light" pitchFamily="34" charset="0"/>
              </a:rPr>
              <a:t> del </a:t>
            </a:r>
            <a:r>
              <a:rPr lang="en-US" dirty="0" err="1">
                <a:latin typeface="Calibri Light" pitchFamily="34" charset="0"/>
              </a:rPr>
              <a:t>suministro</a:t>
            </a:r>
            <a:r>
              <a:rPr lang="en-US" dirty="0">
                <a:latin typeface="Calibri Light" pitchFamily="34" charset="0"/>
              </a:rPr>
              <a:t> y del </a:t>
            </a:r>
            <a:r>
              <a:rPr lang="en-US" dirty="0" err="1">
                <a:latin typeface="Calibri Light" pitchFamily="34" charset="0"/>
              </a:rPr>
              <a:t>equipamiento</a:t>
            </a:r>
            <a:r>
              <a:rPr lang="en-US" dirty="0">
                <a:latin typeface="Calibri Ligh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62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¿</a:t>
            </a:r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Por</a:t>
            </a:r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qué</a:t>
            </a:r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es</a:t>
            </a:r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importante</a:t>
            </a:r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 el </a:t>
            </a:r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agua</a:t>
            </a:r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?</a:t>
            </a:r>
            <a:endParaRPr lang="en-GB" sz="3600" dirty="0">
              <a:solidFill>
                <a:srgbClr val="0070C0"/>
              </a:solidFill>
              <a:latin typeface="Calibri Light" pitchFamily="34" charset="0"/>
              <a:cs typeface="Bell Gothic Std Black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339752" y="2996952"/>
            <a:ext cx="3888432" cy="158417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3553852"/>
            <a:ext cx="37444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</a:rPr>
              <a:t>CRISIS GLOBAL DEL AGUA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48478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148478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Hoy </a:t>
            </a:r>
            <a:r>
              <a:rPr lang="en-US" dirty="0" err="1" smtClean="0">
                <a:latin typeface="Calibri Light" pitchFamily="34" charset="0"/>
              </a:rPr>
              <a:t>por</a:t>
            </a:r>
            <a:r>
              <a:rPr lang="en-US" dirty="0" smtClean="0">
                <a:latin typeface="Calibri Light" pitchFamily="34" charset="0"/>
              </a:rPr>
              <a:t> hoy 800 </a:t>
            </a:r>
            <a:r>
              <a:rPr lang="en-US" dirty="0" err="1" smtClean="0">
                <a:latin typeface="Calibri Light" pitchFamily="34" charset="0"/>
              </a:rPr>
              <a:t>millones</a:t>
            </a:r>
            <a:r>
              <a:rPr lang="en-US" dirty="0" smtClean="0">
                <a:latin typeface="Calibri Light" pitchFamily="34" charset="0"/>
              </a:rPr>
              <a:t> de personas en el </a:t>
            </a:r>
            <a:r>
              <a:rPr lang="en-US" dirty="0" err="1" smtClean="0">
                <a:latin typeface="Calibri Light" pitchFamily="34" charset="0"/>
              </a:rPr>
              <a:t>mundo</a:t>
            </a:r>
            <a:r>
              <a:rPr lang="en-US" dirty="0" smtClean="0">
                <a:latin typeface="Calibri Light" pitchFamily="34" charset="0"/>
              </a:rPr>
              <a:t> </a:t>
            </a:r>
            <a:r>
              <a:rPr lang="en-US" dirty="0" err="1" smtClean="0">
                <a:latin typeface="Calibri Light" pitchFamily="34" charset="0"/>
              </a:rPr>
              <a:t>carecen</a:t>
            </a:r>
            <a:r>
              <a:rPr lang="en-US" dirty="0" smtClean="0">
                <a:latin typeface="Calibri Light" pitchFamily="34" charset="0"/>
              </a:rPr>
              <a:t> de </a:t>
            </a:r>
            <a:r>
              <a:rPr lang="en-US" dirty="0" err="1" smtClean="0">
                <a:latin typeface="Calibri Light" pitchFamily="34" charset="0"/>
              </a:rPr>
              <a:t>acceso</a:t>
            </a:r>
            <a:r>
              <a:rPr lang="en-US" dirty="0" smtClean="0">
                <a:latin typeface="Calibri Light" pitchFamily="34" charset="0"/>
              </a:rPr>
              <a:t> al </a:t>
            </a:r>
            <a:r>
              <a:rPr lang="en-US" dirty="0" err="1" smtClean="0">
                <a:latin typeface="Calibri Light" pitchFamily="34" charset="0"/>
              </a:rPr>
              <a:t>agua</a:t>
            </a:r>
            <a:r>
              <a:rPr lang="en-US" dirty="0" smtClean="0">
                <a:latin typeface="Calibri Light" pitchFamily="34" charset="0"/>
              </a:rPr>
              <a:t> potable. </a:t>
            </a:r>
            <a:r>
              <a:rPr lang="en-US" dirty="0" err="1" smtClean="0">
                <a:latin typeface="Calibri Light" pitchFamily="34" charset="0"/>
              </a:rPr>
              <a:t>Es</a:t>
            </a:r>
            <a:r>
              <a:rPr lang="en-US" dirty="0" smtClean="0">
                <a:latin typeface="Calibri Light" pitchFamily="34" charset="0"/>
              </a:rPr>
              <a:t> </a:t>
            </a:r>
            <a:r>
              <a:rPr lang="en-US" dirty="0" err="1" smtClean="0">
                <a:latin typeface="Calibri Light" pitchFamily="34" charset="0"/>
              </a:rPr>
              <a:t>decir</a:t>
            </a:r>
            <a:r>
              <a:rPr lang="en-US" dirty="0" smtClean="0">
                <a:latin typeface="Calibri Light" pitchFamily="34" charset="0"/>
              </a:rPr>
              <a:t>, 1 de </a:t>
            </a:r>
            <a:r>
              <a:rPr lang="en-US" dirty="0" err="1" smtClean="0">
                <a:latin typeface="Calibri Light" pitchFamily="34" charset="0"/>
              </a:rPr>
              <a:t>cada</a:t>
            </a:r>
            <a:r>
              <a:rPr lang="en-US" dirty="0" smtClean="0">
                <a:latin typeface="Calibri Light" pitchFamily="34" charset="0"/>
              </a:rPr>
              <a:t> 8 de </a:t>
            </a:r>
            <a:r>
              <a:rPr lang="en-US" dirty="0" err="1" smtClean="0">
                <a:latin typeface="Calibri Light" pitchFamily="34" charset="0"/>
              </a:rPr>
              <a:t>nosotros</a:t>
            </a:r>
            <a:r>
              <a:rPr lang="en-US" dirty="0" smtClean="0">
                <a:latin typeface="Calibri Light" pitchFamily="34" charset="0"/>
              </a:rPr>
              <a:t>.</a:t>
            </a:r>
            <a:endParaRPr lang="en-US" dirty="0">
              <a:latin typeface="Calibri Light" pitchFamily="34" charset="0"/>
            </a:endParaRP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68552" y="1447616"/>
            <a:ext cx="3707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 Light" pitchFamily="34" charset="0"/>
              </a:rPr>
              <a:t>Más</a:t>
            </a:r>
            <a:r>
              <a:rPr lang="en-US" dirty="0" smtClean="0">
                <a:latin typeface="Calibri Light" pitchFamily="34" charset="0"/>
              </a:rPr>
              <a:t> de 3,4 </a:t>
            </a:r>
            <a:r>
              <a:rPr lang="en-US" dirty="0" err="1" smtClean="0">
                <a:latin typeface="Calibri Light" pitchFamily="34" charset="0"/>
              </a:rPr>
              <a:t>millones</a:t>
            </a:r>
            <a:r>
              <a:rPr lang="en-US" dirty="0" smtClean="0">
                <a:latin typeface="Calibri Light" pitchFamily="34" charset="0"/>
              </a:rPr>
              <a:t> de personas </a:t>
            </a:r>
            <a:r>
              <a:rPr lang="en-US" dirty="0" err="1" smtClean="0">
                <a:latin typeface="Calibri Light" pitchFamily="34" charset="0"/>
              </a:rPr>
              <a:t>mueren</a:t>
            </a:r>
            <a:r>
              <a:rPr lang="en-US" dirty="0" smtClean="0">
                <a:latin typeface="Calibri Light" pitchFamily="34" charset="0"/>
              </a:rPr>
              <a:t> </a:t>
            </a:r>
            <a:r>
              <a:rPr lang="en-US" dirty="0" err="1" smtClean="0">
                <a:latin typeface="Calibri Light" pitchFamily="34" charset="0"/>
              </a:rPr>
              <a:t>cada</a:t>
            </a:r>
            <a:r>
              <a:rPr lang="en-US" dirty="0" smtClean="0">
                <a:latin typeface="Calibri Light" pitchFamily="34" charset="0"/>
              </a:rPr>
              <a:t> </a:t>
            </a:r>
            <a:r>
              <a:rPr lang="en-US" dirty="0" err="1" smtClean="0">
                <a:latin typeface="Calibri Light" pitchFamily="34" charset="0"/>
              </a:rPr>
              <a:t>año</a:t>
            </a:r>
            <a:r>
              <a:rPr lang="en-US" dirty="0" smtClean="0">
                <a:latin typeface="Calibri Light" pitchFamily="34" charset="0"/>
              </a:rPr>
              <a:t> a </a:t>
            </a:r>
            <a:r>
              <a:rPr lang="en-US" dirty="0" err="1" smtClean="0">
                <a:latin typeface="Calibri Light" pitchFamily="34" charset="0"/>
              </a:rPr>
              <a:t>causa</a:t>
            </a:r>
            <a:r>
              <a:rPr lang="en-US" dirty="0" smtClean="0">
                <a:latin typeface="Calibri Light" pitchFamily="34" charset="0"/>
              </a:rPr>
              <a:t> del </a:t>
            </a:r>
            <a:r>
              <a:rPr lang="en-US" dirty="0" err="1" smtClean="0">
                <a:latin typeface="Calibri Light" pitchFamily="34" charset="0"/>
              </a:rPr>
              <a:t>agua</a:t>
            </a:r>
            <a:r>
              <a:rPr lang="en-US" dirty="0" smtClean="0">
                <a:latin typeface="Calibri Light" pitchFamily="34" charset="0"/>
              </a:rPr>
              <a:t> y </a:t>
            </a:r>
            <a:r>
              <a:rPr lang="en-US" dirty="0" err="1" smtClean="0">
                <a:latin typeface="Calibri Light" pitchFamily="34" charset="0"/>
              </a:rPr>
              <a:t>falta</a:t>
            </a:r>
            <a:r>
              <a:rPr lang="en-US" dirty="0" smtClean="0">
                <a:latin typeface="Calibri Light" pitchFamily="34" charset="0"/>
              </a:rPr>
              <a:t> de </a:t>
            </a:r>
            <a:r>
              <a:rPr lang="en-US" dirty="0" err="1" smtClean="0">
                <a:latin typeface="Calibri Light" pitchFamily="34" charset="0"/>
              </a:rPr>
              <a:t>higiene</a:t>
            </a:r>
            <a:r>
              <a:rPr lang="en-US" dirty="0" smtClean="0">
                <a:latin typeface="Calibri Light" pitchFamily="34" charset="0"/>
              </a:rPr>
              <a:t>. El 99</a:t>
            </a:r>
            <a:r>
              <a:rPr lang="en-US" dirty="0">
                <a:latin typeface="Calibri Light" pitchFamily="34" charset="0"/>
              </a:rPr>
              <a:t>% </a:t>
            </a:r>
            <a:r>
              <a:rPr lang="en-US" dirty="0" smtClean="0">
                <a:latin typeface="Calibri Light" pitchFamily="34" charset="0"/>
              </a:rPr>
              <a:t>de </a:t>
            </a:r>
            <a:r>
              <a:rPr lang="en-US" dirty="0" err="1" smtClean="0">
                <a:latin typeface="Calibri Light" pitchFamily="34" charset="0"/>
              </a:rPr>
              <a:t>estas</a:t>
            </a:r>
            <a:r>
              <a:rPr lang="en-US" dirty="0" smtClean="0">
                <a:latin typeface="Calibri Light" pitchFamily="34" charset="0"/>
              </a:rPr>
              <a:t> </a:t>
            </a:r>
            <a:r>
              <a:rPr lang="en-US" dirty="0" err="1" smtClean="0">
                <a:latin typeface="Calibri Light" pitchFamily="34" charset="0"/>
              </a:rPr>
              <a:t>muertes</a:t>
            </a:r>
            <a:r>
              <a:rPr lang="en-US" dirty="0" smtClean="0">
                <a:latin typeface="Calibri Light" pitchFamily="34" charset="0"/>
              </a:rPr>
              <a:t> </a:t>
            </a:r>
            <a:r>
              <a:rPr lang="en-US" dirty="0" err="1" smtClean="0">
                <a:latin typeface="Calibri Light" pitchFamily="34" charset="0"/>
              </a:rPr>
              <a:t>suceden</a:t>
            </a:r>
            <a:r>
              <a:rPr lang="en-US" dirty="0" smtClean="0">
                <a:latin typeface="Calibri Light" pitchFamily="34" charset="0"/>
              </a:rPr>
              <a:t> en </a:t>
            </a:r>
            <a:r>
              <a:rPr lang="en-US" dirty="0" err="1" smtClean="0">
                <a:latin typeface="Calibri Light" pitchFamily="34" charset="0"/>
              </a:rPr>
              <a:t>paises</a:t>
            </a:r>
            <a:r>
              <a:rPr lang="en-US" dirty="0" smtClean="0">
                <a:latin typeface="Calibri Light" pitchFamily="34" charset="0"/>
              </a:rPr>
              <a:t> en </a:t>
            </a:r>
            <a:r>
              <a:rPr lang="en-US" dirty="0" err="1" smtClean="0">
                <a:latin typeface="Calibri Light" pitchFamily="34" charset="0"/>
              </a:rPr>
              <a:t>desarrollo</a:t>
            </a:r>
            <a:r>
              <a:rPr lang="en-US" dirty="0" smtClean="0">
                <a:latin typeface="Calibri Light" pitchFamily="34" charset="0"/>
              </a:rPr>
              <a:t>.</a:t>
            </a:r>
            <a:endParaRPr lang="en-US" dirty="0">
              <a:latin typeface="Calibri Ligh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5385990"/>
            <a:ext cx="3852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 Light" pitchFamily="34" charset="0"/>
              </a:rPr>
              <a:t>El 90</a:t>
            </a:r>
            <a:r>
              <a:rPr lang="en-US" dirty="0">
                <a:latin typeface="Calibri Light" pitchFamily="34" charset="0"/>
              </a:rPr>
              <a:t>% </a:t>
            </a:r>
            <a:r>
              <a:rPr lang="en-US" dirty="0" smtClean="0">
                <a:latin typeface="Calibri Light" pitchFamily="34" charset="0"/>
              </a:rPr>
              <a:t>de </a:t>
            </a:r>
            <a:r>
              <a:rPr lang="en-US" dirty="0" err="1" smtClean="0">
                <a:latin typeface="Calibri Light" pitchFamily="34" charset="0"/>
              </a:rPr>
              <a:t>estas</a:t>
            </a:r>
            <a:r>
              <a:rPr lang="en-US" dirty="0" smtClean="0">
                <a:latin typeface="Calibri Light" pitchFamily="34" charset="0"/>
              </a:rPr>
              <a:t> </a:t>
            </a:r>
            <a:r>
              <a:rPr lang="en-US" dirty="0" err="1" smtClean="0">
                <a:latin typeface="Calibri Light" pitchFamily="34" charset="0"/>
              </a:rPr>
              <a:t>muertes</a:t>
            </a:r>
            <a:r>
              <a:rPr lang="en-US" dirty="0" smtClean="0">
                <a:latin typeface="Calibri Light" pitchFamily="34" charset="0"/>
              </a:rPr>
              <a:t> </a:t>
            </a:r>
            <a:r>
              <a:rPr lang="en-US" dirty="0" err="1" smtClean="0">
                <a:latin typeface="Calibri Light" pitchFamily="34" charset="0"/>
              </a:rPr>
              <a:t>corresponden</a:t>
            </a:r>
            <a:r>
              <a:rPr lang="en-US" dirty="0" smtClean="0">
                <a:latin typeface="Calibri Light" pitchFamily="34" charset="0"/>
              </a:rPr>
              <a:t> a </a:t>
            </a:r>
            <a:r>
              <a:rPr lang="en-US" dirty="0" err="1" smtClean="0">
                <a:latin typeface="Calibri Light" pitchFamily="34" charset="0"/>
              </a:rPr>
              <a:t>niños</a:t>
            </a:r>
            <a:r>
              <a:rPr lang="en-US" dirty="0" smtClean="0">
                <a:latin typeface="Calibri Light" pitchFamily="34" charset="0"/>
              </a:rPr>
              <a:t> </a:t>
            </a:r>
            <a:r>
              <a:rPr lang="en-US" dirty="0" err="1" smtClean="0">
                <a:latin typeface="Calibri Light" pitchFamily="34" charset="0"/>
              </a:rPr>
              <a:t>menores</a:t>
            </a:r>
            <a:r>
              <a:rPr lang="en-US" dirty="0" smtClean="0">
                <a:latin typeface="Calibri Light" pitchFamily="34" charset="0"/>
              </a:rPr>
              <a:t> de 5 </a:t>
            </a:r>
            <a:r>
              <a:rPr lang="en-US" dirty="0" err="1" smtClean="0">
                <a:latin typeface="Calibri Light" pitchFamily="34" charset="0"/>
              </a:rPr>
              <a:t>años</a:t>
            </a:r>
            <a:r>
              <a:rPr lang="en-US" dirty="0" smtClean="0">
                <a:latin typeface="Calibri Light" pitchFamily="34" charset="0"/>
              </a:rPr>
              <a:t>, </a:t>
            </a:r>
            <a:r>
              <a:rPr lang="en-US" dirty="0" err="1" smtClean="0">
                <a:latin typeface="Calibri Light" pitchFamily="34" charset="0"/>
              </a:rPr>
              <a:t>que</a:t>
            </a:r>
            <a:r>
              <a:rPr lang="en-US" dirty="0" smtClean="0">
                <a:latin typeface="Calibri Light" pitchFamily="34" charset="0"/>
              </a:rPr>
              <a:t> son </a:t>
            </a:r>
            <a:r>
              <a:rPr lang="en-US" dirty="0" err="1" smtClean="0">
                <a:latin typeface="Calibri Light" pitchFamily="34" charset="0"/>
              </a:rPr>
              <a:t>especialmente</a:t>
            </a:r>
            <a:r>
              <a:rPr lang="en-US" dirty="0" smtClean="0">
                <a:latin typeface="Calibri Light" pitchFamily="34" charset="0"/>
              </a:rPr>
              <a:t> </a:t>
            </a:r>
            <a:r>
              <a:rPr lang="en-US" dirty="0" err="1" smtClean="0">
                <a:latin typeface="Calibri Light" pitchFamily="34" charset="0"/>
              </a:rPr>
              <a:t>vulnerables</a:t>
            </a:r>
            <a:r>
              <a:rPr lang="en-US" dirty="0" smtClean="0">
                <a:latin typeface="Calibri Light" pitchFamily="34" charset="0"/>
              </a:rPr>
              <a:t> a </a:t>
            </a:r>
            <a:r>
              <a:rPr lang="en-US" dirty="0" err="1" smtClean="0">
                <a:latin typeface="Calibri Light" pitchFamily="34" charset="0"/>
              </a:rPr>
              <a:t>diarreas</a:t>
            </a:r>
            <a:r>
              <a:rPr lang="en-US" dirty="0" smtClean="0">
                <a:latin typeface="Calibri Light" pitchFamily="34" charset="0"/>
              </a:rPr>
              <a:t> y </a:t>
            </a:r>
            <a:r>
              <a:rPr lang="en-US" dirty="0" err="1" smtClean="0">
                <a:latin typeface="Calibri Light" pitchFamily="34" charset="0"/>
              </a:rPr>
              <a:t>otras</a:t>
            </a:r>
            <a:r>
              <a:rPr lang="en-US" dirty="0" smtClean="0">
                <a:latin typeface="Calibri Light" pitchFamily="34" charset="0"/>
              </a:rPr>
              <a:t> </a:t>
            </a:r>
            <a:r>
              <a:rPr lang="en-US" dirty="0" err="1" smtClean="0">
                <a:latin typeface="Calibri Light" pitchFamily="34" charset="0"/>
              </a:rPr>
              <a:t>enfermedades</a:t>
            </a:r>
            <a:r>
              <a:rPr lang="en-US" dirty="0" smtClean="0">
                <a:latin typeface="Calibri Light" pitchFamily="34" charset="0"/>
              </a:rPr>
              <a:t> </a:t>
            </a:r>
            <a:r>
              <a:rPr lang="en-US" dirty="0" err="1" smtClean="0">
                <a:latin typeface="Calibri Light" pitchFamily="34" charset="0"/>
              </a:rPr>
              <a:t>transmitidas</a:t>
            </a:r>
            <a:r>
              <a:rPr lang="en-US" dirty="0" smtClean="0">
                <a:latin typeface="Calibri Light" pitchFamily="34" charset="0"/>
              </a:rPr>
              <a:t> </a:t>
            </a:r>
            <a:r>
              <a:rPr lang="en-US" dirty="0" err="1" smtClean="0">
                <a:latin typeface="Calibri Light" pitchFamily="34" charset="0"/>
              </a:rPr>
              <a:t>por</a:t>
            </a:r>
            <a:r>
              <a:rPr lang="en-US" dirty="0" smtClean="0">
                <a:latin typeface="Calibri Light" pitchFamily="34" charset="0"/>
              </a:rPr>
              <a:t> el </a:t>
            </a:r>
            <a:r>
              <a:rPr lang="en-US" dirty="0" err="1" smtClean="0">
                <a:latin typeface="Calibri Light" pitchFamily="34" charset="0"/>
              </a:rPr>
              <a:t>agua</a:t>
            </a:r>
            <a:r>
              <a:rPr lang="en-US" dirty="0" smtClean="0">
                <a:latin typeface="Calibri Light" pitchFamily="34" charset="0"/>
              </a:rPr>
              <a:t>.</a:t>
            </a:r>
            <a:endParaRPr lang="en-US" dirty="0">
              <a:latin typeface="Calibri Ligh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68552" y="5385990"/>
            <a:ext cx="3635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 Light" pitchFamily="34" charset="0"/>
              </a:rPr>
              <a:t>Cada</a:t>
            </a:r>
            <a:r>
              <a:rPr lang="en-US" dirty="0" smtClean="0">
                <a:latin typeface="Calibri Light" pitchFamily="34" charset="0"/>
              </a:rPr>
              <a:t> 21 </a:t>
            </a:r>
            <a:r>
              <a:rPr lang="en-US" dirty="0" err="1" smtClean="0">
                <a:latin typeface="Calibri Light" pitchFamily="34" charset="0"/>
              </a:rPr>
              <a:t>segundos</a:t>
            </a:r>
            <a:r>
              <a:rPr lang="en-US" dirty="0" smtClean="0">
                <a:latin typeface="Calibri Light" pitchFamily="34" charset="0"/>
              </a:rPr>
              <a:t> </a:t>
            </a:r>
            <a:r>
              <a:rPr lang="en-US" dirty="0" err="1" smtClean="0">
                <a:latin typeface="Calibri Light" pitchFamily="34" charset="0"/>
              </a:rPr>
              <a:t>muere</a:t>
            </a:r>
            <a:r>
              <a:rPr lang="en-US" dirty="0" smtClean="0">
                <a:latin typeface="Calibri Light" pitchFamily="34" charset="0"/>
              </a:rPr>
              <a:t> un </a:t>
            </a:r>
            <a:r>
              <a:rPr lang="en-US" dirty="0" err="1" smtClean="0">
                <a:latin typeface="Calibri Light" pitchFamily="34" charset="0"/>
              </a:rPr>
              <a:t>niño</a:t>
            </a:r>
            <a:r>
              <a:rPr lang="en-US" dirty="0" smtClean="0">
                <a:latin typeface="Calibri Light" pitchFamily="34" charset="0"/>
              </a:rPr>
              <a:t> </a:t>
            </a:r>
            <a:r>
              <a:rPr lang="en-US" dirty="0" err="1" smtClean="0">
                <a:latin typeface="Calibri Light" pitchFamily="34" charset="0"/>
              </a:rPr>
              <a:t>por</a:t>
            </a:r>
            <a:r>
              <a:rPr lang="en-US" dirty="0" smtClean="0">
                <a:latin typeface="Calibri Light" pitchFamily="34" charset="0"/>
              </a:rPr>
              <a:t> </a:t>
            </a:r>
            <a:r>
              <a:rPr lang="en-US" dirty="0" err="1" smtClean="0">
                <a:latin typeface="Calibri Light" pitchFamily="34" charset="0"/>
              </a:rPr>
              <a:t>enfermedades</a:t>
            </a:r>
            <a:r>
              <a:rPr lang="en-US" dirty="0" smtClean="0">
                <a:latin typeface="Calibri Light" pitchFamily="34" charset="0"/>
              </a:rPr>
              <a:t> </a:t>
            </a:r>
            <a:r>
              <a:rPr lang="en-US" dirty="0" err="1" smtClean="0">
                <a:latin typeface="Calibri Light" pitchFamily="34" charset="0"/>
              </a:rPr>
              <a:t>relacionadas</a:t>
            </a:r>
            <a:r>
              <a:rPr lang="en-US" dirty="0" smtClean="0">
                <a:latin typeface="Calibri Light" pitchFamily="34" charset="0"/>
              </a:rPr>
              <a:t> con el </a:t>
            </a:r>
            <a:r>
              <a:rPr lang="en-US" dirty="0" err="1" smtClean="0">
                <a:latin typeface="Calibri Light" pitchFamily="34" charset="0"/>
              </a:rPr>
              <a:t>agua</a:t>
            </a:r>
            <a:r>
              <a:rPr lang="en-US" dirty="0" smtClean="0">
                <a:latin typeface="Calibri Light" pitchFamily="34" charset="0"/>
              </a:rPr>
              <a:t>. La </a:t>
            </a:r>
            <a:r>
              <a:rPr lang="en-US" dirty="0" err="1" smtClean="0">
                <a:latin typeface="Calibri Light" pitchFamily="34" charset="0"/>
              </a:rPr>
              <a:t>diarrea</a:t>
            </a:r>
            <a:r>
              <a:rPr lang="en-US" dirty="0" smtClean="0">
                <a:latin typeface="Calibri Light" pitchFamily="34" charset="0"/>
              </a:rPr>
              <a:t> </a:t>
            </a:r>
            <a:r>
              <a:rPr lang="en-US" dirty="0" err="1" smtClean="0">
                <a:latin typeface="Calibri Light" pitchFamily="34" charset="0"/>
              </a:rPr>
              <a:t>es</a:t>
            </a:r>
            <a:r>
              <a:rPr lang="en-US" dirty="0" smtClean="0">
                <a:latin typeface="Calibri Light" pitchFamily="34" charset="0"/>
              </a:rPr>
              <a:t> la </a:t>
            </a:r>
            <a:r>
              <a:rPr lang="en-US" dirty="0" err="1" smtClean="0">
                <a:latin typeface="Calibri Light" pitchFamily="34" charset="0"/>
              </a:rPr>
              <a:t>causa</a:t>
            </a:r>
            <a:r>
              <a:rPr lang="en-US" dirty="0" smtClean="0">
                <a:latin typeface="Calibri Light" pitchFamily="34" charset="0"/>
              </a:rPr>
              <a:t>  principal de la </a:t>
            </a:r>
            <a:r>
              <a:rPr lang="en-US" dirty="0" err="1" smtClean="0">
                <a:latin typeface="Calibri Light" pitchFamily="34" charset="0"/>
              </a:rPr>
              <a:t>muerte</a:t>
            </a:r>
            <a:r>
              <a:rPr lang="en-US" dirty="0" smtClean="0">
                <a:latin typeface="Calibri Light" pitchFamily="34" charset="0"/>
              </a:rPr>
              <a:t> de </a:t>
            </a:r>
            <a:r>
              <a:rPr lang="en-US" dirty="0" err="1" smtClean="0">
                <a:latin typeface="Calibri Light" pitchFamily="34" charset="0"/>
              </a:rPr>
              <a:t>niños</a:t>
            </a:r>
            <a:r>
              <a:rPr lang="en-US" dirty="0" smtClean="0">
                <a:latin typeface="Calibri Light" pitchFamily="34" charset="0"/>
              </a:rPr>
              <a:t> </a:t>
            </a:r>
            <a:r>
              <a:rPr lang="en-US" dirty="0" err="1" smtClean="0">
                <a:latin typeface="Calibri Light" pitchFamily="34" charset="0"/>
              </a:rPr>
              <a:t>menores</a:t>
            </a:r>
            <a:r>
              <a:rPr lang="en-US" dirty="0" smtClean="0">
                <a:latin typeface="Calibri Light" pitchFamily="34" charset="0"/>
              </a:rPr>
              <a:t> de 5 </a:t>
            </a:r>
            <a:r>
              <a:rPr lang="en-US" dirty="0" err="1" smtClean="0">
                <a:latin typeface="Calibri Light" pitchFamily="34" charset="0"/>
              </a:rPr>
              <a:t>años</a:t>
            </a:r>
            <a:r>
              <a:rPr lang="en-US" dirty="0" smtClean="0">
                <a:latin typeface="Calibri Light" pitchFamily="34" charset="0"/>
              </a:rPr>
              <a:t>.</a:t>
            </a:r>
            <a:endParaRPr lang="en-US" dirty="0">
              <a:latin typeface="Calibri Light" pitchFamily="34" charset="0"/>
            </a:endParaRPr>
          </a:p>
        </p:txBody>
      </p:sp>
      <p:sp>
        <p:nvSpPr>
          <p:cNvPr id="17" name="Line 32"/>
          <p:cNvSpPr>
            <a:spLocks noChangeShapeType="1"/>
          </p:cNvSpPr>
          <p:nvPr/>
        </p:nvSpPr>
        <p:spPr bwMode="auto">
          <a:xfrm flipH="1" flipV="1">
            <a:off x="2051720" y="2492896"/>
            <a:ext cx="728700" cy="661389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 flipH="1">
            <a:off x="2267744" y="4630457"/>
            <a:ext cx="780256" cy="59874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 flipV="1">
            <a:off x="5715000" y="2613105"/>
            <a:ext cx="513184" cy="54118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5724128" y="4486441"/>
            <a:ext cx="685800" cy="742759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7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La crisis del </a:t>
            </a:r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agua</a:t>
            </a:r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 de India</a:t>
            </a:r>
            <a:endParaRPr lang="en-GB" sz="3600" dirty="0">
              <a:solidFill>
                <a:srgbClr val="0070C0"/>
              </a:solidFill>
              <a:latin typeface="Calibri Light" pitchFamily="34" charset="0"/>
              <a:cs typeface="Bell Gothic Std Black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339752" y="3140968"/>
            <a:ext cx="3888432" cy="158417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15351" y="3613333"/>
            <a:ext cx="3690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CRISIS DEL AGUA EN INDIA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48478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Line 32"/>
          <p:cNvSpPr>
            <a:spLocks noChangeShapeType="1"/>
          </p:cNvSpPr>
          <p:nvPr/>
        </p:nvSpPr>
        <p:spPr bwMode="auto">
          <a:xfrm flipH="1" flipV="1">
            <a:off x="2267744" y="2688294"/>
            <a:ext cx="566936" cy="46599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 flipH="1">
            <a:off x="2267744" y="4857820"/>
            <a:ext cx="566936" cy="37138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 flipV="1">
            <a:off x="5796136" y="2613105"/>
            <a:ext cx="432048" cy="52786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5796136" y="4725144"/>
            <a:ext cx="613792" cy="504056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5496" y="1052736"/>
            <a:ext cx="928903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700" dirty="0">
                <a:latin typeface="Calibri Light" pitchFamily="34" charset="0"/>
              </a:rPr>
              <a:t>E</a:t>
            </a:r>
            <a:r>
              <a:rPr lang="en-US" sz="1700" dirty="0" smtClean="0">
                <a:latin typeface="Calibri Light" pitchFamily="34" charset="0"/>
              </a:rPr>
              <a:t>n India la </a:t>
            </a:r>
            <a:r>
              <a:rPr lang="en-US" sz="1700" dirty="0" err="1" smtClean="0">
                <a:latin typeface="Calibri Light" pitchFamily="34" charset="0"/>
              </a:rPr>
              <a:t>situación</a:t>
            </a:r>
            <a:r>
              <a:rPr lang="en-US" sz="1700" dirty="0" smtClean="0">
                <a:latin typeface="Calibri Light" pitchFamily="34" charset="0"/>
              </a:rPr>
              <a:t> del </a:t>
            </a:r>
            <a:r>
              <a:rPr lang="en-US" sz="1700" dirty="0" err="1" smtClean="0">
                <a:latin typeface="Calibri Light" pitchFamily="34" charset="0"/>
              </a:rPr>
              <a:t>agua</a:t>
            </a:r>
            <a:r>
              <a:rPr lang="en-US" sz="1700" dirty="0" smtClean="0">
                <a:latin typeface="Calibri Light" pitchFamily="34" charset="0"/>
              </a:rPr>
              <a:t> </a:t>
            </a:r>
            <a:r>
              <a:rPr lang="en-US" sz="1700" dirty="0" err="1" smtClean="0">
                <a:latin typeface="Calibri Light" pitchFamily="34" charset="0"/>
              </a:rPr>
              <a:t>es</a:t>
            </a:r>
            <a:r>
              <a:rPr lang="en-US" sz="1700" dirty="0" smtClean="0">
                <a:latin typeface="Calibri Light" pitchFamily="34" charset="0"/>
              </a:rPr>
              <a:t> </a:t>
            </a:r>
            <a:r>
              <a:rPr lang="en-US" sz="1700" dirty="0" err="1" smtClean="0">
                <a:latin typeface="Calibri Light" pitchFamily="34" charset="0"/>
              </a:rPr>
              <a:t>especialmente</a:t>
            </a:r>
            <a:r>
              <a:rPr lang="en-US" sz="1700" dirty="0" smtClean="0">
                <a:latin typeface="Calibri Light" pitchFamily="34" charset="0"/>
              </a:rPr>
              <a:t> </a:t>
            </a:r>
            <a:r>
              <a:rPr lang="en-US" sz="1700" dirty="0" err="1" smtClean="0">
                <a:latin typeface="Calibri Light" pitchFamily="34" charset="0"/>
              </a:rPr>
              <a:t>seria</a:t>
            </a:r>
            <a:r>
              <a:rPr lang="en-US" sz="1700" dirty="0" smtClean="0">
                <a:latin typeface="Calibri Light" pitchFamily="34" charset="0"/>
              </a:rPr>
              <a:t>, </a:t>
            </a:r>
            <a:r>
              <a:rPr lang="en-US" sz="1700" dirty="0" err="1" smtClean="0">
                <a:latin typeface="Calibri Light" pitchFamily="34" charset="0"/>
              </a:rPr>
              <a:t>exacerbada</a:t>
            </a:r>
            <a:r>
              <a:rPr lang="en-US" sz="1700" dirty="0" smtClean="0">
                <a:latin typeface="Calibri Light" pitchFamily="34" charset="0"/>
              </a:rPr>
              <a:t> </a:t>
            </a:r>
            <a:r>
              <a:rPr lang="en-US" sz="1700" dirty="0" err="1" smtClean="0">
                <a:latin typeface="Calibri Light" pitchFamily="34" charset="0"/>
              </a:rPr>
              <a:t>por</a:t>
            </a:r>
            <a:r>
              <a:rPr lang="en-US" sz="1700" dirty="0" smtClean="0">
                <a:latin typeface="Calibri Light" pitchFamily="34" charset="0"/>
              </a:rPr>
              <a:t> la </a:t>
            </a:r>
            <a:r>
              <a:rPr lang="en-US" sz="1700" dirty="0" err="1" smtClean="0">
                <a:latin typeface="Calibri Light" pitchFamily="34" charset="0"/>
              </a:rPr>
              <a:t>pobreza</a:t>
            </a:r>
            <a:r>
              <a:rPr lang="en-US" sz="1700" dirty="0" smtClean="0">
                <a:latin typeface="Calibri Light" pitchFamily="34" charset="0"/>
              </a:rPr>
              <a:t> </a:t>
            </a:r>
            <a:r>
              <a:rPr lang="en-US" sz="1700" dirty="0" err="1" smtClean="0">
                <a:latin typeface="Calibri Light" pitchFamily="34" charset="0"/>
              </a:rPr>
              <a:t>extrema</a:t>
            </a:r>
            <a:r>
              <a:rPr lang="en-US" sz="1700" dirty="0" smtClean="0">
                <a:latin typeface="Calibri Light" pitchFamily="34" charset="0"/>
              </a:rPr>
              <a:t>, la </a:t>
            </a:r>
            <a:r>
              <a:rPr lang="en-US" sz="1700" dirty="0" err="1" smtClean="0">
                <a:latin typeface="Calibri Light" pitchFamily="34" charset="0"/>
              </a:rPr>
              <a:t>falta</a:t>
            </a:r>
            <a:endParaRPr lang="en-US" sz="1700" dirty="0" smtClean="0">
              <a:latin typeface="Calibri Light" pitchFamily="34" charset="0"/>
            </a:endParaRPr>
          </a:p>
          <a:p>
            <a:r>
              <a:rPr lang="en-US" sz="1700" dirty="0">
                <a:latin typeface="Calibri Light" pitchFamily="34" charset="0"/>
              </a:rPr>
              <a:t> </a:t>
            </a:r>
            <a:r>
              <a:rPr lang="en-US" sz="1700" dirty="0" smtClean="0">
                <a:latin typeface="Calibri Light" pitchFamily="34" charset="0"/>
              </a:rPr>
              <a:t>     de </a:t>
            </a:r>
            <a:r>
              <a:rPr lang="en-US" sz="1700" dirty="0" err="1" smtClean="0">
                <a:latin typeface="Calibri Light" pitchFamily="34" charset="0"/>
              </a:rPr>
              <a:t>sanidad</a:t>
            </a:r>
            <a:r>
              <a:rPr lang="en-US" sz="1700" dirty="0" smtClean="0">
                <a:latin typeface="Calibri Light" pitchFamily="34" charset="0"/>
              </a:rPr>
              <a:t>, la </a:t>
            </a:r>
            <a:r>
              <a:rPr lang="en-US" sz="1700" dirty="0" err="1" smtClean="0">
                <a:latin typeface="Calibri Light" pitchFamily="34" charset="0"/>
              </a:rPr>
              <a:t>corrupción</a:t>
            </a:r>
            <a:r>
              <a:rPr lang="en-US" sz="1700" dirty="0" smtClean="0">
                <a:latin typeface="Calibri Light" pitchFamily="34" charset="0"/>
              </a:rPr>
              <a:t> del </a:t>
            </a:r>
            <a:r>
              <a:rPr lang="en-US" sz="1700" dirty="0" err="1" smtClean="0">
                <a:latin typeface="Calibri Light" pitchFamily="34" charset="0"/>
              </a:rPr>
              <a:t>gobierno</a:t>
            </a:r>
            <a:r>
              <a:rPr lang="en-US" sz="1700" dirty="0" smtClean="0">
                <a:latin typeface="Calibri Light" pitchFamily="34" charset="0"/>
              </a:rPr>
              <a:t> y la </a:t>
            </a:r>
            <a:r>
              <a:rPr lang="en-US" sz="1700" dirty="0" err="1" smtClean="0">
                <a:latin typeface="Calibri Light" pitchFamily="34" charset="0"/>
              </a:rPr>
              <a:t>falta</a:t>
            </a:r>
            <a:r>
              <a:rPr lang="en-US" sz="1700" dirty="0" smtClean="0">
                <a:latin typeface="Calibri Light" pitchFamily="34" charset="0"/>
              </a:rPr>
              <a:t> de </a:t>
            </a:r>
            <a:r>
              <a:rPr lang="en-US" sz="1700" dirty="0" err="1" smtClean="0">
                <a:latin typeface="Calibri Light" pitchFamily="34" charset="0"/>
              </a:rPr>
              <a:t>organización</a:t>
            </a:r>
            <a:r>
              <a:rPr lang="en-US" sz="1700" dirty="0" smtClean="0">
                <a:latin typeface="Calibri Light" pitchFamily="34" charset="0"/>
              </a:rPr>
              <a:t> del </a:t>
            </a:r>
            <a:r>
              <a:rPr lang="en-US" sz="1700" dirty="0" err="1" smtClean="0">
                <a:latin typeface="Calibri Light" pitchFamily="34" charset="0"/>
              </a:rPr>
              <a:t>mismo</a:t>
            </a:r>
            <a:r>
              <a:rPr lang="en-US" sz="1700" dirty="0" smtClean="0">
                <a:latin typeface="Calibri Light" pitchFamily="34" charset="0"/>
              </a:rPr>
              <a:t> y el </a:t>
            </a:r>
            <a:r>
              <a:rPr lang="en-US" sz="1700" dirty="0" err="1" smtClean="0">
                <a:latin typeface="Calibri Light" pitchFamily="34" charset="0"/>
              </a:rPr>
              <a:t>incremento</a:t>
            </a:r>
            <a:r>
              <a:rPr lang="en-US" sz="1700" dirty="0" smtClean="0">
                <a:latin typeface="Calibri Light" pitchFamily="34" charset="0"/>
              </a:rPr>
              <a:t> del</a:t>
            </a:r>
          </a:p>
          <a:p>
            <a:r>
              <a:rPr lang="en-US" sz="1700" dirty="0">
                <a:latin typeface="Calibri Light" pitchFamily="34" charset="0"/>
              </a:rPr>
              <a:t> </a:t>
            </a:r>
            <a:r>
              <a:rPr lang="en-US" sz="1700" dirty="0" smtClean="0">
                <a:latin typeface="Calibri Light" pitchFamily="34" charset="0"/>
              </a:rPr>
              <a:t>     </a:t>
            </a:r>
            <a:r>
              <a:rPr lang="en-US" sz="1700" dirty="0" err="1" smtClean="0">
                <a:latin typeface="Calibri Light" pitchFamily="34" charset="0"/>
              </a:rPr>
              <a:t>consumo</a:t>
            </a:r>
            <a:r>
              <a:rPr lang="en-US" sz="1700" dirty="0" smtClean="0">
                <a:latin typeface="Calibri Light" pitchFamily="34" charset="0"/>
              </a:rPr>
              <a:t> industrial.</a:t>
            </a:r>
            <a:endParaRPr lang="en-US" sz="1700" dirty="0">
              <a:latin typeface="Calibri Light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1700" dirty="0">
              <a:latin typeface="Calibri Light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1700" dirty="0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79512" y="3212976"/>
            <a:ext cx="1570992" cy="140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400" dirty="0" smtClean="0">
                <a:latin typeface="Calibri Light" pitchFamily="34" charset="0"/>
              </a:rPr>
              <a:t>El 60-65</a:t>
            </a:r>
            <a:r>
              <a:rPr lang="en-US" sz="1400" dirty="0">
                <a:latin typeface="Calibri Light" pitchFamily="34" charset="0"/>
              </a:rPr>
              <a:t>% </a:t>
            </a:r>
            <a:r>
              <a:rPr lang="en-US" sz="1400" dirty="0" smtClean="0">
                <a:latin typeface="Calibri Light" pitchFamily="34" charset="0"/>
              </a:rPr>
              <a:t>de la </a:t>
            </a:r>
            <a:r>
              <a:rPr lang="en-US" sz="1400" dirty="0" err="1" smtClean="0">
                <a:latin typeface="Calibri Light" pitchFamily="34" charset="0"/>
              </a:rPr>
              <a:t>gente</a:t>
            </a:r>
            <a:r>
              <a:rPr lang="en-US" sz="1400" dirty="0" smtClean="0">
                <a:latin typeface="Calibri Light" pitchFamily="34" charset="0"/>
              </a:rPr>
              <a:t/>
            </a:r>
            <a:br>
              <a:rPr lang="en-US" sz="1400" dirty="0" smtClean="0">
                <a:latin typeface="Calibri Light" pitchFamily="34" charset="0"/>
              </a:rPr>
            </a:br>
            <a:r>
              <a:rPr lang="en-US" sz="1400" dirty="0" err="1" smtClean="0">
                <a:latin typeface="Calibri Light" pitchFamily="34" charset="0"/>
              </a:rPr>
              <a:t>carece</a:t>
            </a:r>
            <a:r>
              <a:rPr lang="en-US" sz="1400" dirty="0" smtClean="0">
                <a:latin typeface="Calibri Light" pitchFamily="34" charset="0"/>
              </a:rPr>
              <a:t> de </a:t>
            </a:r>
            <a:r>
              <a:rPr lang="en-US" sz="1400" dirty="0" err="1" smtClean="0">
                <a:latin typeface="Calibri Light" pitchFamily="34" charset="0"/>
              </a:rPr>
              <a:t>acceso</a:t>
            </a:r>
            <a:r>
              <a:rPr lang="en-US" sz="1400" dirty="0" smtClean="0">
                <a:latin typeface="Calibri Light" pitchFamily="34" charset="0"/>
              </a:rPr>
              <a:t> </a:t>
            </a:r>
            <a:br>
              <a:rPr lang="en-US" sz="1400" dirty="0" smtClean="0">
                <a:latin typeface="Calibri Light" pitchFamily="34" charset="0"/>
              </a:rPr>
            </a:br>
            <a:r>
              <a:rPr lang="en-US" sz="1400" dirty="0" err="1" smtClean="0">
                <a:latin typeface="Calibri Light" pitchFamily="34" charset="0"/>
              </a:rPr>
              <a:t>directo</a:t>
            </a:r>
            <a:r>
              <a:rPr lang="en-US" sz="1400" dirty="0" smtClean="0">
                <a:latin typeface="Calibri Light" pitchFamily="34" charset="0"/>
              </a:rPr>
              <a:t> a un </a:t>
            </a:r>
            <a:r>
              <a:rPr lang="en-US" sz="1400" dirty="0" err="1" smtClean="0">
                <a:latin typeface="Calibri Light" pitchFamily="34" charset="0"/>
              </a:rPr>
              <a:t>agua</a:t>
            </a:r>
            <a:r>
              <a:rPr lang="en-US" sz="1400" dirty="0" smtClean="0">
                <a:latin typeface="Calibri Light" pitchFamily="34" charset="0"/>
              </a:rPr>
              <a:t> </a:t>
            </a:r>
            <a:br>
              <a:rPr lang="en-US" sz="1400" dirty="0" smtClean="0">
                <a:latin typeface="Calibri Light" pitchFamily="34" charset="0"/>
              </a:rPr>
            </a:br>
            <a:r>
              <a:rPr lang="en-US" sz="1400" dirty="0" smtClean="0">
                <a:latin typeface="Calibri Light" pitchFamily="34" charset="0"/>
              </a:rPr>
              <a:t>potable de </a:t>
            </a:r>
            <a:r>
              <a:rPr lang="en-US" sz="1400" dirty="0" err="1" smtClean="0">
                <a:latin typeface="Calibri Light" pitchFamily="34" charset="0"/>
              </a:rPr>
              <a:t>calidad</a:t>
            </a:r>
            <a:r>
              <a:rPr lang="en-US" sz="1400" dirty="0" smtClean="0">
                <a:latin typeface="Calibri Light" pitchFamily="34" charset="0"/>
              </a:rPr>
              <a:t>.</a:t>
            </a:r>
            <a:endParaRPr lang="en-US" sz="1400" dirty="0">
              <a:latin typeface="Calibri Ligh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6663" y="1988840"/>
            <a:ext cx="18230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 Light" pitchFamily="34" charset="0"/>
              </a:rPr>
              <a:t>840 </a:t>
            </a:r>
            <a:r>
              <a:rPr lang="en-US" sz="1400" dirty="0" err="1" smtClean="0">
                <a:latin typeface="Calibri Light" pitchFamily="34" charset="0"/>
              </a:rPr>
              <a:t>millones</a:t>
            </a:r>
            <a:r>
              <a:rPr lang="en-US" sz="1400" dirty="0" smtClean="0">
                <a:latin typeface="Calibri Light" pitchFamily="34" charset="0"/>
              </a:rPr>
              <a:t> de personas no  </a:t>
            </a:r>
            <a:r>
              <a:rPr lang="en-US" sz="1400" dirty="0" err="1" smtClean="0">
                <a:latin typeface="Calibri Light" pitchFamily="34" charset="0"/>
              </a:rPr>
              <a:t>tienen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servicios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sanitarios</a:t>
            </a:r>
            <a:r>
              <a:rPr lang="en-US" sz="1400" dirty="0" smtClean="0">
                <a:latin typeface="Calibri Light" pitchFamily="34" charset="0"/>
              </a:rPr>
              <a:t> </a:t>
            </a:r>
            <a:endParaRPr lang="en-US" sz="1400" dirty="0">
              <a:latin typeface="Calibri Light" pitchFamily="34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79512" y="5287520"/>
            <a:ext cx="2453723" cy="109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rgbClr val="B12578"/>
              </a:buClr>
            </a:pPr>
            <a:r>
              <a:rPr lang="en-US" sz="1400" dirty="0" smtClean="0">
                <a:latin typeface="Calibri Light" pitchFamily="34" charset="0"/>
              </a:rPr>
              <a:t> </a:t>
            </a:r>
            <a:endParaRPr lang="en-US" sz="1400" dirty="0">
              <a:latin typeface="Calibri Light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B12578"/>
              </a:buClr>
            </a:pPr>
            <a:r>
              <a:rPr lang="en-US" sz="1400" dirty="0" smtClean="0">
                <a:latin typeface="Calibri Light" pitchFamily="34" charset="0"/>
              </a:rPr>
              <a:t>Los </a:t>
            </a:r>
            <a:r>
              <a:rPr lang="en-US" sz="1400" dirty="0" err="1" smtClean="0">
                <a:latin typeface="Calibri Light" pitchFamily="34" charset="0"/>
              </a:rPr>
              <a:t>pacientes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que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sufren</a:t>
            </a:r>
            <a:r>
              <a:rPr lang="en-US" sz="1400" dirty="0" smtClean="0">
                <a:latin typeface="Calibri Light" pitchFamily="34" charset="0"/>
              </a:rPr>
              <a:t> de </a:t>
            </a:r>
            <a:br>
              <a:rPr lang="en-US" sz="1400" dirty="0" smtClean="0">
                <a:latin typeface="Calibri Light" pitchFamily="34" charset="0"/>
              </a:rPr>
            </a:br>
            <a:r>
              <a:rPr lang="en-US" sz="1400" dirty="0" err="1" smtClean="0">
                <a:latin typeface="Calibri Light" pitchFamily="34" charset="0"/>
              </a:rPr>
              <a:t>enfermedades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transmitidas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por</a:t>
            </a:r>
            <a:r>
              <a:rPr lang="en-US" sz="1400" dirty="0" smtClean="0">
                <a:latin typeface="Calibri Light" pitchFamily="34" charset="0"/>
              </a:rPr>
              <a:t> </a:t>
            </a:r>
            <a:br>
              <a:rPr lang="en-US" sz="1400" dirty="0" smtClean="0">
                <a:latin typeface="Calibri Light" pitchFamily="34" charset="0"/>
              </a:rPr>
            </a:br>
            <a:r>
              <a:rPr lang="en-US" sz="1400" dirty="0" smtClean="0">
                <a:latin typeface="Calibri Light" pitchFamily="34" charset="0"/>
              </a:rPr>
              <a:t>el </a:t>
            </a:r>
            <a:r>
              <a:rPr lang="en-US" sz="1400" dirty="0" err="1" smtClean="0">
                <a:latin typeface="Calibri Light" pitchFamily="34" charset="0"/>
              </a:rPr>
              <a:t>agua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ocupan</a:t>
            </a:r>
            <a:r>
              <a:rPr lang="en-US" sz="1400" dirty="0" smtClean="0">
                <a:latin typeface="Calibri Light" pitchFamily="34" charset="0"/>
              </a:rPr>
              <a:t> el 80% de </a:t>
            </a:r>
            <a:r>
              <a:rPr lang="en-US" sz="1400" dirty="0" err="1" smtClean="0">
                <a:latin typeface="Calibri Light" pitchFamily="34" charset="0"/>
              </a:rPr>
              <a:t>las</a:t>
            </a:r>
            <a:r>
              <a:rPr lang="en-US" sz="1400" dirty="0" smtClean="0">
                <a:latin typeface="Calibri Light" pitchFamily="34" charset="0"/>
              </a:rPr>
              <a:t> </a:t>
            </a:r>
            <a:br>
              <a:rPr lang="en-US" sz="1400" dirty="0" smtClean="0">
                <a:latin typeface="Calibri Light" pitchFamily="34" charset="0"/>
              </a:rPr>
            </a:br>
            <a:r>
              <a:rPr lang="en-US" sz="1400" dirty="0" smtClean="0">
                <a:latin typeface="Calibri Light" pitchFamily="34" charset="0"/>
              </a:rPr>
              <a:t>camas de los </a:t>
            </a:r>
            <a:r>
              <a:rPr lang="en-US" sz="1400" dirty="0" err="1" smtClean="0">
                <a:latin typeface="Calibri Light" pitchFamily="34" charset="0"/>
              </a:rPr>
              <a:t>hospitales</a:t>
            </a:r>
            <a:endParaRPr lang="en-US" sz="1400" dirty="0">
              <a:latin typeface="Calibri Light" pitchFamily="34" charset="0"/>
            </a:endParaRPr>
          </a:p>
          <a:p>
            <a:endParaRPr lang="en-US" sz="1400" dirty="0">
              <a:latin typeface="Calibri Light" pitchFamily="34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418055" y="1876511"/>
            <a:ext cx="2358473" cy="85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rgbClr val="B12578"/>
              </a:buClr>
            </a:pPr>
            <a:r>
              <a:rPr lang="en-US" sz="1400" dirty="0" smtClean="0">
                <a:latin typeface="Calibri Light" pitchFamily="34" charset="0"/>
              </a:rPr>
              <a:t>La </a:t>
            </a:r>
            <a:r>
              <a:rPr lang="en-US" sz="1400" dirty="0" err="1">
                <a:latin typeface="Calibri Light" pitchFamily="34" charset="0"/>
              </a:rPr>
              <a:t>d</a:t>
            </a:r>
            <a:r>
              <a:rPr lang="en-US" sz="1400" dirty="0" err="1" smtClean="0">
                <a:latin typeface="Calibri Light" pitchFamily="34" charset="0"/>
              </a:rPr>
              <a:t>iarrea</a:t>
            </a:r>
            <a:r>
              <a:rPr lang="en-US" sz="1400" dirty="0" smtClean="0">
                <a:latin typeface="Calibri Light" pitchFamily="34" charset="0"/>
              </a:rPr>
              <a:t> produce </a:t>
            </a:r>
            <a:r>
              <a:rPr lang="en-US" sz="1400" dirty="0">
                <a:latin typeface="Calibri Light" pitchFamily="34" charset="0"/>
              </a:rPr>
              <a:t>450,000 </a:t>
            </a:r>
            <a:r>
              <a:rPr lang="en-US" sz="1400" dirty="0" smtClean="0">
                <a:latin typeface="Calibri Light" pitchFamily="34" charset="0"/>
              </a:rPr>
              <a:t/>
            </a:r>
            <a:br>
              <a:rPr lang="en-US" sz="1400" dirty="0" smtClean="0">
                <a:latin typeface="Calibri Light" pitchFamily="34" charset="0"/>
              </a:rPr>
            </a:br>
            <a:r>
              <a:rPr lang="en-US" sz="1400" dirty="0" err="1" smtClean="0">
                <a:latin typeface="Calibri Light" pitchFamily="34" charset="0"/>
              </a:rPr>
              <a:t>muertes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aprox</a:t>
            </a:r>
            <a:r>
              <a:rPr lang="en-US" sz="1400" dirty="0" smtClean="0">
                <a:latin typeface="Calibri Light" pitchFamily="34" charset="0"/>
              </a:rPr>
              <a:t>. </a:t>
            </a:r>
            <a:r>
              <a:rPr lang="en-US" sz="1400" dirty="0" err="1">
                <a:latin typeface="Calibri Light" pitchFamily="34" charset="0"/>
              </a:rPr>
              <a:t>c</a:t>
            </a:r>
            <a:r>
              <a:rPr lang="en-US" sz="1400" dirty="0" err="1" smtClean="0">
                <a:latin typeface="Calibri Light" pitchFamily="34" charset="0"/>
              </a:rPr>
              <a:t>ada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año</a:t>
            </a:r>
            <a:r>
              <a:rPr lang="en-US" sz="1400" dirty="0" smtClean="0">
                <a:latin typeface="Calibri Light" pitchFamily="34" charset="0"/>
              </a:rPr>
              <a:t/>
            </a:r>
            <a:br>
              <a:rPr lang="en-US" sz="1400" dirty="0" smtClean="0">
                <a:latin typeface="Calibri Light" pitchFamily="34" charset="0"/>
              </a:rPr>
            </a:br>
            <a:r>
              <a:rPr lang="en-US" sz="1400" dirty="0" smtClean="0">
                <a:latin typeface="Calibri Light" pitchFamily="34" charset="0"/>
              </a:rPr>
              <a:t>(</a:t>
            </a:r>
            <a:r>
              <a:rPr lang="en-US" sz="1400" dirty="0" err="1" smtClean="0">
                <a:latin typeface="Calibri Light" pitchFamily="34" charset="0"/>
              </a:rPr>
              <a:t>unas</a:t>
            </a:r>
            <a:r>
              <a:rPr lang="en-US" sz="1400" dirty="0" smtClean="0">
                <a:latin typeface="Calibri Light" pitchFamily="34" charset="0"/>
              </a:rPr>
              <a:t> 1,600 </a:t>
            </a:r>
            <a:r>
              <a:rPr lang="en-US" sz="1400" dirty="0" err="1" smtClean="0">
                <a:latin typeface="Calibri Light" pitchFamily="34" charset="0"/>
              </a:rPr>
              <a:t>muertes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diarias</a:t>
            </a:r>
            <a:r>
              <a:rPr lang="en-US" sz="1400" dirty="0" smtClean="0">
                <a:latin typeface="Calibri Light" pitchFamily="34" charset="0"/>
              </a:rPr>
              <a:t>)</a:t>
            </a:r>
            <a:endParaRPr lang="en-US" sz="1400" dirty="0">
              <a:latin typeface="Calibri Light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3275856" y="5302663"/>
            <a:ext cx="2451652" cy="136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400" dirty="0" err="1" smtClean="0">
                <a:latin typeface="Calibri Light" pitchFamily="34" charset="0"/>
              </a:rPr>
              <a:t>Ningun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municipio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puede</a:t>
            </a:r>
            <a:r>
              <a:rPr lang="en-US" sz="1400" dirty="0" smtClean="0">
                <a:latin typeface="Calibri Light" pitchFamily="34" charset="0"/>
              </a:rPr>
              <a:t> </a:t>
            </a:r>
            <a:br>
              <a:rPr lang="en-US" sz="1400" dirty="0" smtClean="0">
                <a:latin typeface="Calibri Light" pitchFamily="34" charset="0"/>
              </a:rPr>
            </a:br>
            <a:r>
              <a:rPr lang="en-US" sz="1400" dirty="0" err="1" smtClean="0">
                <a:latin typeface="Calibri Light" pitchFamily="34" charset="0"/>
              </a:rPr>
              <a:t>proporcionar</a:t>
            </a:r>
            <a:r>
              <a:rPr lang="en-US" sz="1400" dirty="0" smtClean="0">
                <a:latin typeface="Calibri Light" pitchFamily="34" charset="0"/>
              </a:rPr>
              <a:t> un </a:t>
            </a:r>
            <a:r>
              <a:rPr lang="en-US" sz="1400" dirty="0" err="1" smtClean="0">
                <a:latin typeface="Calibri Light" pitchFamily="34" charset="0"/>
              </a:rPr>
              <a:t>servicio</a:t>
            </a:r>
            <a:r>
              <a:rPr lang="en-US" sz="1400" dirty="0" smtClean="0">
                <a:latin typeface="Calibri Light" pitchFamily="34" charset="0"/>
              </a:rPr>
              <a:t> </a:t>
            </a:r>
            <a:br>
              <a:rPr lang="en-US" sz="1400" dirty="0" smtClean="0">
                <a:latin typeface="Calibri Light" pitchFamily="34" charset="0"/>
              </a:rPr>
            </a:br>
            <a:r>
              <a:rPr lang="en-US" sz="1400" dirty="0" err="1" smtClean="0">
                <a:latin typeface="Calibri Light" pitchFamily="34" charset="0"/>
              </a:rPr>
              <a:t>continuado</a:t>
            </a:r>
            <a:r>
              <a:rPr lang="en-US" sz="1400" dirty="0">
                <a:latin typeface="Calibri Light" pitchFamily="34" charset="0"/>
              </a:rPr>
              <a:t> </a:t>
            </a:r>
            <a:r>
              <a:rPr lang="en-US" sz="1400" dirty="0" smtClean="0">
                <a:latin typeface="Calibri Light" pitchFamily="34" charset="0"/>
              </a:rPr>
              <a:t>de 24h de </a:t>
            </a:r>
            <a:r>
              <a:rPr lang="en-US" sz="1400" dirty="0" err="1" smtClean="0">
                <a:latin typeface="Calibri Light" pitchFamily="34" charset="0"/>
              </a:rPr>
              <a:t>agua</a:t>
            </a:r>
            <a:r>
              <a:rPr lang="en-US" sz="1400" dirty="0" smtClean="0">
                <a:latin typeface="Calibri Light" pitchFamily="34" charset="0"/>
              </a:rPr>
              <a:t/>
            </a:r>
            <a:br>
              <a:rPr lang="en-US" sz="1400" dirty="0" smtClean="0">
                <a:latin typeface="Calibri Light" pitchFamily="34" charset="0"/>
              </a:rPr>
            </a:br>
            <a:r>
              <a:rPr lang="en-US" sz="1400" dirty="0" smtClean="0">
                <a:latin typeface="Calibri Light" pitchFamily="34" charset="0"/>
              </a:rPr>
              <a:t>potable. </a:t>
            </a:r>
            <a:endParaRPr lang="en-US" sz="1400" dirty="0">
              <a:latin typeface="Calibri Light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3367" y="3482424"/>
            <a:ext cx="18230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 Light" pitchFamily="34" charset="0"/>
              </a:rPr>
              <a:t>Las </a:t>
            </a:r>
            <a:r>
              <a:rPr lang="en-US" sz="1400" dirty="0" err="1" smtClean="0">
                <a:latin typeface="Calibri Light" pitchFamily="34" charset="0"/>
              </a:rPr>
              <a:t>mujeres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invierten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una</a:t>
            </a:r>
            <a:r>
              <a:rPr lang="en-US" sz="1400" dirty="0" smtClean="0">
                <a:latin typeface="Calibri Light" pitchFamily="34" charset="0"/>
              </a:rPr>
              <a:t> media de 6 </a:t>
            </a:r>
            <a:r>
              <a:rPr lang="en-US" sz="1400" dirty="0" err="1" smtClean="0">
                <a:latin typeface="Calibri Light" pitchFamily="34" charset="0"/>
              </a:rPr>
              <a:t>horas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diárias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recogiendo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agua</a:t>
            </a:r>
            <a:endParaRPr lang="en-US" sz="1400" dirty="0">
              <a:latin typeface="Calibri Ligh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31840" y="1772816"/>
            <a:ext cx="24744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 Light" pitchFamily="34" charset="0"/>
              </a:rPr>
              <a:t>La </a:t>
            </a:r>
            <a:r>
              <a:rPr lang="en-US" sz="1400" dirty="0" err="1" smtClean="0">
                <a:latin typeface="Calibri Light" pitchFamily="34" charset="0"/>
              </a:rPr>
              <a:t>mayoría</a:t>
            </a:r>
            <a:r>
              <a:rPr lang="en-US" sz="1400" dirty="0" smtClean="0">
                <a:latin typeface="Calibri Light" pitchFamily="34" charset="0"/>
              </a:rPr>
              <a:t> de </a:t>
            </a:r>
            <a:r>
              <a:rPr lang="en-US" sz="1400" dirty="0" err="1" smtClean="0">
                <a:latin typeface="Calibri Light" pitchFamily="34" charset="0"/>
              </a:rPr>
              <a:t>enfermedades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transmitidas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por</a:t>
            </a:r>
            <a:r>
              <a:rPr lang="en-US" sz="1400" dirty="0" smtClean="0">
                <a:latin typeface="Calibri Light" pitchFamily="34" charset="0"/>
              </a:rPr>
              <a:t> el </a:t>
            </a:r>
            <a:r>
              <a:rPr lang="en-US" sz="1400" dirty="0" err="1" smtClean="0">
                <a:latin typeface="Calibri Light" pitchFamily="34" charset="0"/>
              </a:rPr>
              <a:t>agua</a:t>
            </a:r>
            <a:r>
              <a:rPr lang="en-US" sz="1400" dirty="0" smtClean="0">
                <a:latin typeface="Calibri Light" pitchFamily="34" charset="0"/>
              </a:rPr>
              <a:t> son  </a:t>
            </a:r>
            <a:r>
              <a:rPr lang="en-US" sz="1400" dirty="0" err="1" smtClean="0">
                <a:latin typeface="Calibri Light" pitchFamily="34" charset="0"/>
              </a:rPr>
              <a:t>causadas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por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problemas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fecales</a:t>
            </a:r>
            <a:endParaRPr lang="en-US" sz="1400" dirty="0">
              <a:latin typeface="Calibri Light" pitchFamily="34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6105847" y="5085185"/>
            <a:ext cx="271462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rgbClr val="B12578"/>
              </a:buClr>
            </a:pPr>
            <a:r>
              <a:rPr lang="en-US" sz="1400" dirty="0" smtClean="0">
                <a:latin typeface="Calibri Light" pitchFamily="34" charset="0"/>
              </a:rPr>
              <a:t>Los </a:t>
            </a:r>
            <a:r>
              <a:rPr lang="en-US" sz="1400" dirty="0" err="1" smtClean="0">
                <a:latin typeface="Calibri Light" pitchFamily="34" charset="0"/>
              </a:rPr>
              <a:t>servicios</a:t>
            </a:r>
            <a:r>
              <a:rPr lang="en-US" sz="1400" dirty="0" smtClean="0">
                <a:latin typeface="Calibri Light" pitchFamily="34" charset="0"/>
              </a:rPr>
              <a:t> de </a:t>
            </a:r>
            <a:r>
              <a:rPr lang="en-US" sz="1400" dirty="0" err="1" smtClean="0">
                <a:latin typeface="Calibri Light" pitchFamily="34" charset="0"/>
              </a:rPr>
              <a:t>suministro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continuado</a:t>
            </a:r>
            <a:endParaRPr lang="en-US" sz="1400" dirty="0" smtClean="0">
              <a:latin typeface="Calibri Light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B12578"/>
              </a:buClr>
            </a:pPr>
            <a:r>
              <a:rPr lang="en-US" sz="1400" dirty="0">
                <a:latin typeface="Calibri Light" pitchFamily="34" charset="0"/>
              </a:rPr>
              <a:t>d</a:t>
            </a:r>
            <a:r>
              <a:rPr lang="en-US" sz="1400" dirty="0" smtClean="0">
                <a:latin typeface="Calibri Light" pitchFamily="34" charset="0"/>
              </a:rPr>
              <a:t>e </a:t>
            </a:r>
            <a:r>
              <a:rPr lang="en-US" sz="1400" dirty="0" err="1" smtClean="0">
                <a:latin typeface="Calibri Light" pitchFamily="34" charset="0"/>
              </a:rPr>
              <a:t>agua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suelen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ser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ofrecidos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por</a:t>
            </a:r>
            <a:r>
              <a:rPr lang="en-US" sz="1400" dirty="0" smtClean="0">
                <a:latin typeface="Calibri Light" pitchFamily="34" charset="0"/>
              </a:rPr>
              <a:t/>
            </a:r>
            <a:br>
              <a:rPr lang="en-US" sz="1400" dirty="0" smtClean="0">
                <a:latin typeface="Calibri Light" pitchFamily="34" charset="0"/>
              </a:rPr>
            </a:br>
            <a:r>
              <a:rPr lang="en-US" sz="1400" dirty="0" err="1" smtClean="0">
                <a:latin typeface="Calibri Light" pitchFamily="34" charset="0"/>
              </a:rPr>
              <a:t>proveedores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privados</a:t>
            </a:r>
            <a:r>
              <a:rPr lang="en-US" sz="1400" dirty="0" smtClean="0">
                <a:latin typeface="Calibri Light" pitchFamily="34" charset="0"/>
              </a:rPr>
              <a:t>. </a:t>
            </a:r>
            <a:endParaRPr lang="en-US" sz="1400" dirty="0">
              <a:latin typeface="Calibri Light" pitchFamily="34" charset="0"/>
            </a:endParaRPr>
          </a:p>
          <a:p>
            <a:endParaRPr lang="en-US" sz="1400" dirty="0">
              <a:latin typeface="Calibri Light" pitchFamily="34" charset="0"/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 flipH="1">
            <a:off x="1750504" y="3933056"/>
            <a:ext cx="51724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6300192" y="3789040"/>
            <a:ext cx="490736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 flipV="1">
            <a:off x="4211960" y="2492893"/>
            <a:ext cx="0" cy="42839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4283968" y="4941168"/>
            <a:ext cx="0" cy="504056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0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Yunus Bickici\AppData\Local\Microsoft\Windows\Temporary Internet Files\Content.Outlook\OUMN9UHI\RaipurCloseWaterSour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3962398" cy="288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Yunus Bickici\AppData\Local\Microsoft\Windows\Temporary Internet Files\Content.Outlook\OUMN9UHI\BorePumpSchoolkids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3962398" cy="288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Yunus Bickici\AppData\Local\Microsoft\Windows\Temporary Internet Files\Content.Outlook\OUMN9UHI\RaipurLadyWashingUtensil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018733" cy="292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Yunus Bickici\AppData\Local\Microsoft\Windows\Temporary Internet Files\Content.Outlook\OUMN9UHI\photo (1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739" y="3356992"/>
            <a:ext cx="3961260" cy="297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9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Método</a:t>
            </a:r>
            <a:endParaRPr lang="en-GB" sz="3600" dirty="0">
              <a:solidFill>
                <a:srgbClr val="0070C0"/>
              </a:solidFill>
              <a:latin typeface="Calibri Light" pitchFamily="34" charset="0"/>
              <a:cs typeface="Bell Gothic Std Black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9552" y="1196752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 Light" pitchFamily="34" charset="0"/>
              </a:rPr>
              <a:t>El </a:t>
            </a:r>
            <a:r>
              <a:rPr lang="en-US" sz="1400" dirty="0" err="1" smtClean="0">
                <a:latin typeface="Calibri Light" pitchFamily="34" charset="0"/>
              </a:rPr>
              <a:t>Proyecto</a:t>
            </a:r>
            <a:r>
              <a:rPr lang="en-US" sz="1400" dirty="0" smtClean="0">
                <a:latin typeface="Calibri Light" pitchFamily="34" charset="0"/>
              </a:rPr>
              <a:t> de Agua Potable </a:t>
            </a:r>
            <a:r>
              <a:rPr lang="en-US" sz="1400" dirty="0" err="1" smtClean="0">
                <a:latin typeface="Calibri Light" pitchFamily="34" charset="0"/>
              </a:rPr>
              <a:t>trabaja</a:t>
            </a:r>
            <a:r>
              <a:rPr lang="en-US" sz="1400" dirty="0" smtClean="0">
                <a:latin typeface="Calibri Light" pitchFamily="34" charset="0"/>
              </a:rPr>
              <a:t> con los </a:t>
            </a:r>
            <a:r>
              <a:rPr lang="en-US" sz="1400" dirty="0" err="1" smtClean="0">
                <a:latin typeface="Calibri Light" pitchFamily="34" charset="0"/>
              </a:rPr>
              <a:t>poblados</a:t>
            </a:r>
            <a:r>
              <a:rPr lang="en-US" sz="1400" dirty="0" smtClean="0">
                <a:latin typeface="Calibri Light" pitchFamily="34" charset="0"/>
              </a:rPr>
              <a:t> de </a:t>
            </a:r>
            <a:r>
              <a:rPr lang="en-US" sz="1400" dirty="0" err="1" smtClean="0">
                <a:latin typeface="Calibri Light" pitchFamily="34" charset="0"/>
              </a:rPr>
              <a:t>uno</a:t>
            </a:r>
            <a:r>
              <a:rPr lang="en-US" sz="1400" dirty="0" smtClean="0">
                <a:latin typeface="Calibri Light" pitchFamily="34" charset="0"/>
              </a:rPr>
              <a:t> en </a:t>
            </a:r>
            <a:r>
              <a:rPr lang="en-US" sz="1400" dirty="0" err="1" smtClean="0">
                <a:latin typeface="Calibri Light" pitchFamily="34" charset="0"/>
              </a:rPr>
              <a:t>uno</a:t>
            </a:r>
            <a:r>
              <a:rPr lang="en-US" sz="1400" dirty="0" smtClean="0">
                <a:latin typeface="Calibri Light" pitchFamily="34" charset="0"/>
              </a:rPr>
              <a:t>, a la </a:t>
            </a:r>
            <a:r>
              <a:rPr lang="en-US" sz="1400" dirty="0" err="1" smtClean="0">
                <a:latin typeface="Calibri Light" pitchFamily="34" charset="0"/>
              </a:rPr>
              <a:t>vez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que</a:t>
            </a:r>
            <a:r>
              <a:rPr lang="en-US" sz="1400" dirty="0" smtClean="0">
                <a:latin typeface="Calibri Light" pitchFamily="34" charset="0"/>
              </a:rPr>
              <a:t> con la </a:t>
            </a:r>
            <a:r>
              <a:rPr lang="en-US" sz="1400" dirty="0" err="1" smtClean="0">
                <a:latin typeface="Calibri Light" pitchFamily="34" charset="0"/>
              </a:rPr>
              <a:t>comunidad</a:t>
            </a:r>
            <a:r>
              <a:rPr lang="en-US" sz="1400" dirty="0" smtClean="0">
                <a:latin typeface="Calibri Light" pitchFamily="34" charset="0"/>
              </a:rPr>
              <a:t> del </a:t>
            </a:r>
            <a:r>
              <a:rPr lang="en-US" sz="1400" dirty="0" err="1" smtClean="0">
                <a:latin typeface="Calibri Light" pitchFamily="34" charset="0"/>
              </a:rPr>
              <a:t>lugar</a:t>
            </a:r>
            <a:r>
              <a:rPr lang="en-US" sz="1400" dirty="0" smtClean="0">
                <a:latin typeface="Calibri Light" pitchFamily="34" charset="0"/>
              </a:rPr>
              <a:t>, para:</a:t>
            </a:r>
          </a:p>
          <a:p>
            <a:endParaRPr lang="en-US" sz="1400" dirty="0">
              <a:latin typeface="Calibri Light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 err="1" smtClean="0">
                <a:latin typeface="Calibri Light" pitchFamily="34" charset="0"/>
              </a:rPr>
              <a:t>Identificar</a:t>
            </a:r>
            <a:r>
              <a:rPr lang="en-US" sz="1400" dirty="0" smtClean="0">
                <a:latin typeface="Calibri Light" pitchFamily="34" charset="0"/>
              </a:rPr>
              <a:t> el </a:t>
            </a:r>
            <a:r>
              <a:rPr lang="en-US" sz="1400" dirty="0" err="1" smtClean="0">
                <a:latin typeface="Calibri Light" pitchFamily="34" charset="0"/>
              </a:rPr>
              <a:t>problema</a:t>
            </a:r>
            <a:r>
              <a:rPr lang="en-US" sz="1400" dirty="0" smtClean="0">
                <a:latin typeface="Calibri Light" pitchFamily="34" charset="0"/>
              </a:rPr>
              <a:t> de </a:t>
            </a:r>
            <a:r>
              <a:rPr lang="en-US" sz="1400" dirty="0" err="1" smtClean="0">
                <a:latin typeface="Calibri Light" pitchFamily="34" charset="0"/>
              </a:rPr>
              <a:t>acceso</a:t>
            </a:r>
            <a:r>
              <a:rPr lang="en-US" sz="1400" dirty="0" smtClean="0">
                <a:latin typeface="Calibri Light" pitchFamily="34" charset="0"/>
              </a:rPr>
              <a:t> al </a:t>
            </a:r>
            <a:r>
              <a:rPr lang="en-US" sz="1400" dirty="0" err="1" smtClean="0">
                <a:latin typeface="Calibri Light" pitchFamily="34" charset="0"/>
              </a:rPr>
              <a:t>agua</a:t>
            </a:r>
            <a:r>
              <a:rPr lang="en-US" sz="1400" dirty="0" smtClean="0">
                <a:latin typeface="Calibri Light" pitchFamily="34" charset="0"/>
              </a:rPr>
              <a:t>  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en-US" sz="1400" dirty="0" err="1" smtClean="0">
                <a:latin typeface="Calibri Light" pitchFamily="34" charset="0"/>
              </a:rPr>
              <a:t>Trabajar</a:t>
            </a:r>
            <a:r>
              <a:rPr lang="en-US" sz="1400" dirty="0" smtClean="0">
                <a:latin typeface="Calibri Light" pitchFamily="34" charset="0"/>
              </a:rPr>
              <a:t> con el </a:t>
            </a:r>
            <a:r>
              <a:rPr lang="en-US" sz="1400" dirty="0" err="1" smtClean="0">
                <a:latin typeface="Calibri Light" pitchFamily="34" charset="0"/>
              </a:rPr>
              <a:t>gobierno</a:t>
            </a:r>
            <a:r>
              <a:rPr lang="en-US" sz="1400" dirty="0" smtClean="0">
                <a:latin typeface="Calibri Light" pitchFamily="34" charset="0"/>
              </a:rPr>
              <a:t> local para </a:t>
            </a:r>
            <a:r>
              <a:rPr lang="en-US" sz="1400" dirty="0" err="1" smtClean="0">
                <a:latin typeface="Calibri Light" pitchFamily="34" charset="0"/>
              </a:rPr>
              <a:t>identificar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las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fuentes</a:t>
            </a:r>
            <a:r>
              <a:rPr lang="en-US" sz="1400" dirty="0" smtClean="0">
                <a:latin typeface="Calibri Light" pitchFamily="34" charset="0"/>
              </a:rPr>
              <a:t> de </a:t>
            </a:r>
            <a:r>
              <a:rPr lang="en-US" sz="1400" dirty="0" err="1" smtClean="0">
                <a:latin typeface="Calibri Light" pitchFamily="34" charset="0"/>
              </a:rPr>
              <a:t>agua</a:t>
            </a:r>
            <a:r>
              <a:rPr lang="en-US" sz="1400" dirty="0" smtClean="0">
                <a:latin typeface="Calibri Light" pitchFamily="34" charset="0"/>
              </a:rPr>
              <a:t> y </a:t>
            </a:r>
            <a:r>
              <a:rPr lang="en-US" sz="1400" dirty="0" err="1" smtClean="0">
                <a:latin typeface="Calibri Light" pitchFamily="34" charset="0"/>
              </a:rPr>
              <a:t>las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carencias</a:t>
            </a:r>
            <a:r>
              <a:rPr lang="en-US" sz="1400" dirty="0" smtClean="0">
                <a:latin typeface="Calibri Light" pitchFamily="34" charset="0"/>
              </a:rPr>
              <a:t>. </a:t>
            </a:r>
          </a:p>
          <a:p>
            <a:pPr lvl="2"/>
            <a:endParaRPr lang="en-US" sz="1400" dirty="0" smtClean="0">
              <a:latin typeface="Calibri Light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 err="1" smtClean="0">
                <a:latin typeface="Calibri Light" pitchFamily="34" charset="0"/>
              </a:rPr>
              <a:t>Desarrollar</a:t>
            </a:r>
            <a:r>
              <a:rPr lang="en-US" sz="1400" dirty="0" smtClean="0">
                <a:latin typeface="Calibri Light" pitchFamily="34" charset="0"/>
              </a:rPr>
              <a:t> e </a:t>
            </a:r>
            <a:r>
              <a:rPr lang="en-US" sz="1400" dirty="0" err="1" smtClean="0">
                <a:latin typeface="Calibri Light" pitchFamily="34" charset="0"/>
              </a:rPr>
              <a:t>implementar</a:t>
            </a:r>
            <a:r>
              <a:rPr lang="en-US" sz="1400" dirty="0" smtClean="0">
                <a:latin typeface="Calibri Light" pitchFamily="34" charset="0"/>
              </a:rPr>
              <a:t> un </a:t>
            </a:r>
            <a:r>
              <a:rPr lang="en-US" sz="1400" dirty="0" err="1" smtClean="0">
                <a:latin typeface="Calibri Light" pitchFamily="34" charset="0"/>
              </a:rPr>
              <a:t>buen</a:t>
            </a:r>
            <a:r>
              <a:rPr lang="en-US" sz="1400" dirty="0" smtClean="0">
                <a:latin typeface="Calibri Light" pitchFamily="34" charset="0"/>
              </a:rPr>
              <a:t> plan </a:t>
            </a:r>
            <a:r>
              <a:rPr lang="en-US" sz="1400" dirty="0" err="1" smtClean="0">
                <a:latin typeface="Calibri Light" pitchFamily="34" charset="0"/>
              </a:rPr>
              <a:t>estratégico</a:t>
            </a:r>
            <a:r>
              <a:rPr lang="en-US" sz="1400" dirty="0" smtClean="0">
                <a:latin typeface="Calibri Light" pitchFamily="34" charset="0"/>
              </a:rPr>
              <a:t> para resolver </a:t>
            </a:r>
            <a:r>
              <a:rPr lang="en-US" sz="1400" dirty="0" err="1" smtClean="0">
                <a:latin typeface="Calibri Light" pitchFamily="34" charset="0"/>
              </a:rPr>
              <a:t>este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problema</a:t>
            </a:r>
            <a:r>
              <a:rPr lang="en-US" sz="1400" dirty="0" smtClean="0">
                <a:latin typeface="Calibri Light" pitchFamily="34" charset="0"/>
              </a:rPr>
              <a:t>.</a:t>
            </a:r>
          </a:p>
          <a:p>
            <a:pPr marL="1657350" lvl="3" indent="-285750">
              <a:buFont typeface="Courier New" pitchFamily="49" charset="0"/>
              <a:buChar char="o"/>
            </a:pPr>
            <a:r>
              <a:rPr lang="en-US" sz="1400" dirty="0" err="1" smtClean="0">
                <a:latin typeface="Calibri Light" pitchFamily="34" charset="0"/>
              </a:rPr>
              <a:t>Alianza</a:t>
            </a:r>
            <a:r>
              <a:rPr lang="en-US" sz="1400" dirty="0" smtClean="0">
                <a:latin typeface="Calibri Light" pitchFamily="34" charset="0"/>
              </a:rPr>
              <a:t> con </a:t>
            </a:r>
            <a:r>
              <a:rPr lang="en-US" sz="1400" dirty="0" err="1" smtClean="0">
                <a:latin typeface="Calibri Light" pitchFamily="34" charset="0"/>
              </a:rPr>
              <a:t>organizaciones</a:t>
            </a:r>
            <a:r>
              <a:rPr lang="en-US" sz="1400" dirty="0" smtClean="0">
                <a:latin typeface="Calibri Light" pitchFamily="34" charset="0"/>
              </a:rPr>
              <a:t> locales y </a:t>
            </a:r>
            <a:r>
              <a:rPr lang="en-US" sz="1400" dirty="0" err="1" smtClean="0">
                <a:latin typeface="Calibri Light" pitchFamily="34" charset="0"/>
              </a:rPr>
              <a:t>autoridades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gubernamentales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relacionadas</a:t>
            </a:r>
            <a:r>
              <a:rPr lang="en-US" sz="1400" dirty="0" smtClean="0">
                <a:latin typeface="Calibri Light" pitchFamily="34" charset="0"/>
              </a:rPr>
              <a:t> para </a:t>
            </a:r>
            <a:r>
              <a:rPr lang="en-US" sz="1400" dirty="0" err="1" smtClean="0">
                <a:latin typeface="Calibri Light" pitchFamily="34" charset="0"/>
              </a:rPr>
              <a:t>utilizar</a:t>
            </a:r>
            <a:r>
              <a:rPr lang="en-US" sz="1400" dirty="0" smtClean="0">
                <a:latin typeface="Calibri Light" pitchFamily="34" charset="0"/>
              </a:rPr>
              <a:t> los </a:t>
            </a:r>
            <a:r>
              <a:rPr lang="en-US" sz="1400" dirty="0" err="1" smtClean="0">
                <a:latin typeface="Calibri Light" pitchFamily="34" charset="0"/>
              </a:rPr>
              <a:t>recursos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humanos</a:t>
            </a:r>
            <a:r>
              <a:rPr lang="en-US" sz="1400" dirty="0" smtClean="0">
                <a:latin typeface="Calibri Light" pitchFamily="34" charset="0"/>
              </a:rPr>
              <a:t> y  </a:t>
            </a:r>
            <a:r>
              <a:rPr lang="en-US" sz="1400" dirty="0" err="1" smtClean="0">
                <a:latin typeface="Calibri Light" pitchFamily="34" charset="0"/>
              </a:rPr>
              <a:t>distribuidores</a:t>
            </a:r>
            <a:r>
              <a:rPr lang="en-US" sz="1400" dirty="0" smtClean="0">
                <a:latin typeface="Calibri Light" pitchFamily="34" charset="0"/>
              </a:rPr>
              <a:t> locales </a:t>
            </a:r>
            <a:r>
              <a:rPr lang="en-US" sz="1400" dirty="0" err="1" smtClean="0">
                <a:latin typeface="Calibri Light" pitchFamily="34" charset="0"/>
              </a:rPr>
              <a:t>como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guias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técnicos</a:t>
            </a:r>
            <a:r>
              <a:rPr lang="en-US" sz="1400" dirty="0" smtClean="0">
                <a:latin typeface="Calibri Light" pitchFamily="34" charset="0"/>
              </a:rPr>
              <a:t> en la </a:t>
            </a:r>
            <a:r>
              <a:rPr lang="en-US" sz="1400" dirty="0" err="1" smtClean="0">
                <a:latin typeface="Calibri Light" pitchFamily="34" charset="0"/>
              </a:rPr>
              <a:t>construcción</a:t>
            </a:r>
            <a:r>
              <a:rPr lang="en-US" sz="1400" dirty="0" smtClean="0">
                <a:latin typeface="Calibri Light" pitchFamily="34" charset="0"/>
              </a:rPr>
              <a:t> de </a:t>
            </a:r>
            <a:r>
              <a:rPr lang="en-US" sz="1400" dirty="0" err="1" smtClean="0">
                <a:latin typeface="Calibri Light" pitchFamily="34" charset="0"/>
              </a:rPr>
              <a:t>pozos</a:t>
            </a:r>
            <a:r>
              <a:rPr lang="en-US" sz="1400" dirty="0" smtClean="0">
                <a:latin typeface="Calibri Light" pitchFamily="34" charset="0"/>
              </a:rPr>
              <a:t>,  </a:t>
            </a:r>
            <a:r>
              <a:rPr lang="en-US" sz="1400" dirty="0" err="1" smtClean="0">
                <a:latin typeface="Calibri Light" pitchFamily="34" charset="0"/>
              </a:rPr>
              <a:t>tanques</a:t>
            </a:r>
            <a:r>
              <a:rPr lang="en-US" sz="1400" dirty="0" smtClean="0">
                <a:latin typeface="Calibri Light" pitchFamily="34" charset="0"/>
              </a:rPr>
              <a:t> de </a:t>
            </a:r>
            <a:r>
              <a:rPr lang="en-US" sz="1400" dirty="0" err="1" smtClean="0">
                <a:latin typeface="Calibri Light" pitchFamily="34" charset="0"/>
              </a:rPr>
              <a:t>agua</a:t>
            </a:r>
            <a:r>
              <a:rPr lang="en-US" sz="1400" dirty="0" smtClean="0">
                <a:latin typeface="Calibri Light" pitchFamily="34" charset="0"/>
              </a:rPr>
              <a:t> y  </a:t>
            </a:r>
            <a:r>
              <a:rPr lang="en-US" sz="1400" dirty="0" err="1" smtClean="0">
                <a:latin typeface="Calibri Light" pitchFamily="34" charset="0"/>
              </a:rPr>
              <a:t>tuberías</a:t>
            </a:r>
            <a:r>
              <a:rPr lang="en-US" sz="1400" dirty="0" smtClean="0">
                <a:latin typeface="Calibri Light" pitchFamily="34" charset="0"/>
              </a:rPr>
              <a:t>.  </a:t>
            </a:r>
          </a:p>
          <a:p>
            <a:pPr marL="1657350" lvl="3" indent="-285750">
              <a:buFont typeface="Courier New" pitchFamily="49" charset="0"/>
              <a:buChar char="o"/>
            </a:pPr>
            <a:r>
              <a:rPr lang="en-US" sz="1400" dirty="0" err="1" smtClean="0">
                <a:latin typeface="Calibri Light" pitchFamily="34" charset="0"/>
              </a:rPr>
              <a:t>Solicitar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ofertas</a:t>
            </a:r>
            <a:r>
              <a:rPr lang="en-US" sz="1400" dirty="0" smtClean="0">
                <a:latin typeface="Calibri Light" pitchFamily="34" charset="0"/>
              </a:rPr>
              <a:t>  de </a:t>
            </a:r>
            <a:r>
              <a:rPr lang="en-US" sz="1400" dirty="0" err="1" smtClean="0">
                <a:latin typeface="Calibri Light" pitchFamily="34" charset="0"/>
              </a:rPr>
              <a:t>unos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cuantos</a:t>
            </a:r>
            <a:r>
              <a:rPr lang="en-US" sz="1400" dirty="0" smtClean="0">
                <a:latin typeface="Calibri Light" pitchFamily="34" charset="0"/>
              </a:rPr>
              <a:t>  </a:t>
            </a:r>
            <a:r>
              <a:rPr lang="en-US" sz="1400" dirty="0" err="1" smtClean="0">
                <a:latin typeface="Calibri Light" pitchFamily="34" charset="0"/>
              </a:rPr>
              <a:t>contratistas</a:t>
            </a:r>
            <a:r>
              <a:rPr lang="en-US" sz="1400" dirty="0" smtClean="0">
                <a:latin typeface="Calibri Light" pitchFamily="34" charset="0"/>
              </a:rPr>
              <a:t> de </a:t>
            </a:r>
            <a:r>
              <a:rPr lang="en-US" sz="1400" dirty="0" err="1" smtClean="0">
                <a:latin typeface="Calibri Light" pitchFamily="34" charset="0"/>
              </a:rPr>
              <a:t>confianza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para</a:t>
            </a:r>
            <a:r>
              <a:rPr lang="en-US" sz="1400" dirty="0" smtClean="0">
                <a:latin typeface="Calibri Light" pitchFamily="34" charset="0"/>
              </a:rPr>
              <a:t> la </a:t>
            </a:r>
            <a:r>
              <a:rPr lang="en-US" sz="1400" dirty="0" err="1" smtClean="0">
                <a:latin typeface="Calibri Light" pitchFamily="34" charset="0"/>
              </a:rPr>
              <a:t>implementación</a:t>
            </a:r>
            <a:r>
              <a:rPr lang="en-US" sz="1400" dirty="0" smtClean="0">
                <a:latin typeface="Calibri Light" pitchFamily="34" charset="0"/>
              </a:rPr>
              <a:t>. </a:t>
            </a:r>
          </a:p>
          <a:p>
            <a:pPr marL="1657350" lvl="3" indent="-285750">
              <a:buFont typeface="Courier New" pitchFamily="49" charset="0"/>
              <a:buChar char="o"/>
            </a:pPr>
            <a:r>
              <a:rPr lang="en-US" sz="1400" dirty="0" err="1" smtClean="0">
                <a:latin typeface="Calibri Light" pitchFamily="34" charset="0"/>
                <a:cs typeface="Book Antiqua"/>
              </a:rPr>
              <a:t>Crear</a:t>
            </a:r>
            <a:r>
              <a:rPr lang="en-US" sz="1400" dirty="0" smtClean="0">
                <a:latin typeface="Calibri Light" pitchFamily="34" charset="0"/>
                <a:cs typeface="Book Antiqua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Book Antiqua"/>
              </a:rPr>
              <a:t>una</a:t>
            </a:r>
            <a:r>
              <a:rPr lang="en-US" sz="1400" dirty="0" smtClean="0">
                <a:latin typeface="Calibri Light" pitchFamily="34" charset="0"/>
                <a:cs typeface="Book Antiqua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Book Antiqua"/>
              </a:rPr>
              <a:t>solución</a:t>
            </a:r>
            <a:r>
              <a:rPr lang="en-US" sz="1400" dirty="0" smtClean="0">
                <a:latin typeface="Calibri Light" pitchFamily="34" charset="0"/>
                <a:cs typeface="Book Antiqua"/>
              </a:rPr>
              <a:t> de </a:t>
            </a:r>
            <a:r>
              <a:rPr lang="en-US" sz="1400" dirty="0" err="1" smtClean="0">
                <a:latin typeface="Calibri Light" pitchFamily="34" charset="0"/>
                <a:cs typeface="Book Antiqua"/>
              </a:rPr>
              <a:t>bajo</a:t>
            </a:r>
            <a:r>
              <a:rPr lang="en-US" sz="1400" dirty="0" smtClean="0">
                <a:latin typeface="Calibri Light" pitchFamily="34" charset="0"/>
                <a:cs typeface="Book Antiqua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Book Antiqua"/>
              </a:rPr>
              <a:t>costo</a:t>
            </a:r>
            <a:r>
              <a:rPr lang="en-US" sz="1400" dirty="0" smtClean="0">
                <a:latin typeface="Calibri Light" pitchFamily="34" charset="0"/>
                <a:cs typeface="Book Antiqua"/>
              </a:rPr>
              <a:t> sin </a:t>
            </a:r>
            <a:r>
              <a:rPr lang="en-US" sz="1400" dirty="0" err="1" smtClean="0">
                <a:latin typeface="Calibri Light" pitchFamily="34" charset="0"/>
                <a:cs typeface="Book Antiqua"/>
              </a:rPr>
              <a:t>parangón</a:t>
            </a:r>
            <a:r>
              <a:rPr lang="en-US" sz="1400" dirty="0" smtClean="0">
                <a:latin typeface="Calibri Light" pitchFamily="34" charset="0"/>
                <a:cs typeface="Book Antiqua"/>
              </a:rPr>
              <a:t>, </a:t>
            </a:r>
            <a:r>
              <a:rPr lang="en-US" sz="1400" dirty="0" err="1" smtClean="0">
                <a:latin typeface="Calibri Light" pitchFamily="34" charset="0"/>
                <a:cs typeface="Book Antiqua"/>
              </a:rPr>
              <a:t>asequible</a:t>
            </a:r>
            <a:r>
              <a:rPr lang="en-US" sz="1400" dirty="0" smtClean="0">
                <a:latin typeface="Calibri Light" pitchFamily="34" charset="0"/>
                <a:cs typeface="Book Antiqua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Book Antiqua"/>
              </a:rPr>
              <a:t>incluso</a:t>
            </a:r>
            <a:r>
              <a:rPr lang="en-US" sz="1400" dirty="0" smtClean="0">
                <a:latin typeface="Calibri Light" pitchFamily="34" charset="0"/>
                <a:cs typeface="Book Antiqua"/>
              </a:rPr>
              <a:t> a </a:t>
            </a:r>
            <a:r>
              <a:rPr lang="en-US" sz="1400" dirty="0" err="1" smtClean="0">
                <a:latin typeface="Calibri Light" pitchFamily="34" charset="0"/>
                <a:cs typeface="Book Antiqua"/>
              </a:rPr>
              <a:t>aquellos</a:t>
            </a:r>
            <a:r>
              <a:rPr lang="en-US" sz="1400" dirty="0" smtClean="0">
                <a:latin typeface="Calibri Light" pitchFamily="34" charset="0"/>
                <a:cs typeface="Book Antiqua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Book Antiqua"/>
              </a:rPr>
              <a:t>que</a:t>
            </a:r>
            <a:r>
              <a:rPr lang="en-US" sz="1400" dirty="0" smtClean="0">
                <a:latin typeface="Calibri Light" pitchFamily="34" charset="0"/>
                <a:cs typeface="Book Antiqua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Book Antiqua"/>
              </a:rPr>
              <a:t>ganan</a:t>
            </a:r>
            <a:r>
              <a:rPr lang="en-US" sz="1400" dirty="0" smtClean="0">
                <a:latin typeface="Calibri Light" pitchFamily="34" charset="0"/>
                <a:cs typeface="Book Antiqua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Book Antiqua"/>
              </a:rPr>
              <a:t>menos</a:t>
            </a:r>
            <a:r>
              <a:rPr lang="en-US" sz="1400" dirty="0" smtClean="0">
                <a:latin typeface="Calibri Light" pitchFamily="34" charset="0"/>
                <a:cs typeface="Book Antiqua"/>
              </a:rPr>
              <a:t> de dos </a:t>
            </a:r>
            <a:r>
              <a:rPr lang="en-US" sz="1400" dirty="0" err="1" smtClean="0">
                <a:latin typeface="Calibri Light" pitchFamily="34" charset="0"/>
                <a:cs typeface="Book Antiqua"/>
              </a:rPr>
              <a:t>dólares</a:t>
            </a:r>
            <a:r>
              <a:rPr lang="en-US" sz="1400" dirty="0" smtClean="0">
                <a:latin typeface="Calibri Light" pitchFamily="34" charset="0"/>
                <a:cs typeface="Book Antiqua"/>
              </a:rPr>
              <a:t> al </a:t>
            </a:r>
            <a:r>
              <a:rPr lang="en-US" sz="1400" dirty="0" err="1" smtClean="0">
                <a:latin typeface="Calibri Light" pitchFamily="34" charset="0"/>
                <a:cs typeface="Book Antiqua"/>
              </a:rPr>
              <a:t>día</a:t>
            </a:r>
            <a:r>
              <a:rPr lang="en-US" sz="1400" dirty="0" smtClean="0">
                <a:latin typeface="Calibri Light" pitchFamily="34" charset="0"/>
                <a:cs typeface="Book Antiqua"/>
              </a:rPr>
              <a:t>. </a:t>
            </a:r>
          </a:p>
          <a:p>
            <a:pPr marL="1657350" lvl="3" indent="-285750">
              <a:buFont typeface="Courier New" pitchFamily="49" charset="0"/>
              <a:buChar char="o"/>
            </a:pPr>
            <a:r>
              <a:rPr lang="en-US" sz="1400" dirty="0" err="1" smtClean="0">
                <a:latin typeface="Calibri Light" pitchFamily="34" charset="0"/>
              </a:rPr>
              <a:t>Coordinar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activamente</a:t>
            </a:r>
            <a:r>
              <a:rPr lang="en-US" sz="1400" dirty="0" smtClean="0">
                <a:latin typeface="Calibri Light" pitchFamily="34" charset="0"/>
              </a:rPr>
              <a:t>  con </a:t>
            </a:r>
            <a:r>
              <a:rPr lang="en-US" sz="1400" dirty="0" err="1" smtClean="0">
                <a:latin typeface="Calibri Light" pitchFamily="34" charset="0"/>
              </a:rPr>
              <a:t>agencias</a:t>
            </a:r>
            <a:r>
              <a:rPr lang="en-US" sz="1400" dirty="0" smtClean="0">
                <a:latin typeface="Calibri Light" pitchFamily="34" charset="0"/>
              </a:rPr>
              <a:t> locales </a:t>
            </a:r>
            <a:r>
              <a:rPr lang="en-US" sz="1400" dirty="0" err="1" smtClean="0">
                <a:latin typeface="Calibri Light" pitchFamily="34" charset="0"/>
              </a:rPr>
              <a:t>para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supervisar</a:t>
            </a:r>
            <a:r>
              <a:rPr lang="en-US" sz="1400" dirty="0" smtClean="0">
                <a:latin typeface="Calibri Light" pitchFamily="34" charset="0"/>
              </a:rPr>
              <a:t> la </a:t>
            </a:r>
            <a:r>
              <a:rPr lang="en-US" sz="1400" dirty="0" err="1" smtClean="0">
                <a:latin typeface="Calibri Light" pitchFamily="34" charset="0"/>
              </a:rPr>
              <a:t>construcción</a:t>
            </a:r>
            <a:r>
              <a:rPr lang="en-US" sz="1400" dirty="0" smtClean="0">
                <a:latin typeface="Calibri Light" pitchFamily="34" charset="0"/>
              </a:rPr>
              <a:t> y </a:t>
            </a:r>
            <a:r>
              <a:rPr lang="en-US" sz="1400" dirty="0" err="1" smtClean="0">
                <a:latin typeface="Calibri Light" pitchFamily="34" charset="0"/>
              </a:rPr>
              <a:t>utilizar</a:t>
            </a:r>
            <a:r>
              <a:rPr lang="en-US" sz="1400" dirty="0" smtClean="0">
                <a:latin typeface="Calibri Light" pitchFamily="34" charset="0"/>
              </a:rPr>
              <a:t> los </a:t>
            </a:r>
            <a:r>
              <a:rPr lang="en-US" sz="1400" dirty="0" err="1" smtClean="0">
                <a:latin typeface="Calibri Light" pitchFamily="34" charset="0"/>
              </a:rPr>
              <a:t>recursos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gobernamentales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cuando</a:t>
            </a:r>
            <a:r>
              <a:rPr lang="en-US" sz="1400" dirty="0" smtClean="0">
                <a:latin typeface="Calibri Light" pitchFamily="34" charset="0"/>
              </a:rPr>
              <a:t> se </a:t>
            </a:r>
            <a:r>
              <a:rPr lang="en-US" sz="1400" dirty="0" err="1" smtClean="0">
                <a:latin typeface="Calibri Light" pitchFamily="34" charset="0"/>
              </a:rPr>
              <a:t>requieran</a:t>
            </a:r>
            <a:r>
              <a:rPr lang="en-US" sz="1400" dirty="0" smtClean="0">
                <a:latin typeface="Calibri Light" pitchFamily="34" charset="0"/>
              </a:rPr>
              <a:t>.  </a:t>
            </a:r>
          </a:p>
          <a:p>
            <a:pPr lvl="3"/>
            <a:endParaRPr lang="en-US" sz="1400" dirty="0" smtClean="0">
              <a:latin typeface="Calibri Light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 err="1" smtClean="0">
                <a:latin typeface="Calibri Light" pitchFamily="34" charset="0"/>
              </a:rPr>
              <a:t>Propiedades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comunales</a:t>
            </a:r>
            <a:r>
              <a:rPr lang="en-US" sz="1400" dirty="0" smtClean="0">
                <a:latin typeface="Calibri Light" pitchFamily="34" charset="0"/>
              </a:rPr>
              <a:t>, </a:t>
            </a:r>
            <a:r>
              <a:rPr lang="en-US" sz="1400" dirty="0" err="1" smtClean="0">
                <a:latin typeface="Calibri Light" pitchFamily="34" charset="0"/>
              </a:rPr>
              <a:t>educación</a:t>
            </a:r>
            <a:r>
              <a:rPr lang="en-US" sz="1400" dirty="0" smtClean="0">
                <a:latin typeface="Calibri Light" pitchFamily="34" charset="0"/>
              </a:rPr>
              <a:t> y  </a:t>
            </a:r>
            <a:r>
              <a:rPr lang="en-US" sz="1400" dirty="0" err="1" smtClean="0">
                <a:latin typeface="Calibri Light" pitchFamily="34" charset="0"/>
              </a:rPr>
              <a:t>atribución</a:t>
            </a:r>
            <a:r>
              <a:rPr lang="en-US" sz="1400" dirty="0" smtClean="0">
                <a:latin typeface="Calibri Light" pitchFamily="34" charset="0"/>
              </a:rPr>
              <a:t> de </a:t>
            </a:r>
            <a:r>
              <a:rPr lang="en-US" sz="1400" dirty="0" err="1" smtClean="0">
                <a:latin typeface="Calibri Light" pitchFamily="34" charset="0"/>
              </a:rPr>
              <a:t>poder</a:t>
            </a:r>
            <a:r>
              <a:rPr lang="en-US" sz="1400" dirty="0" smtClean="0">
                <a:latin typeface="Calibri Light" pitchFamily="34" charset="0"/>
              </a:rPr>
              <a:t>. 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en-US" sz="1400" dirty="0" err="1" smtClean="0">
                <a:latin typeface="Calibri Light" pitchFamily="34" charset="0"/>
              </a:rPr>
              <a:t>Trabajar</a:t>
            </a:r>
            <a:r>
              <a:rPr lang="en-US" sz="1400" dirty="0" smtClean="0">
                <a:latin typeface="Calibri Light" pitchFamily="34" charset="0"/>
              </a:rPr>
              <a:t> con </a:t>
            </a:r>
            <a:r>
              <a:rPr lang="en-US" sz="1400" dirty="0" err="1" smtClean="0">
                <a:latin typeface="Calibri Light" pitchFamily="34" charset="0"/>
              </a:rPr>
              <a:t>organizaciones</a:t>
            </a:r>
            <a:r>
              <a:rPr lang="en-US" sz="1400" dirty="0" smtClean="0">
                <a:latin typeface="Calibri Light" pitchFamily="34" charset="0"/>
              </a:rPr>
              <a:t> locales sin </a:t>
            </a:r>
            <a:r>
              <a:rPr lang="en-US" sz="1400" dirty="0" err="1" smtClean="0">
                <a:latin typeface="Calibri Light" pitchFamily="34" charset="0"/>
              </a:rPr>
              <a:t>ánimo</a:t>
            </a:r>
            <a:r>
              <a:rPr lang="en-US" sz="1400" dirty="0" smtClean="0">
                <a:latin typeface="Calibri Light" pitchFamily="34" charset="0"/>
              </a:rPr>
              <a:t> de </a:t>
            </a:r>
            <a:r>
              <a:rPr lang="en-US" sz="1400" dirty="0" err="1" smtClean="0">
                <a:latin typeface="Calibri Light" pitchFamily="34" charset="0"/>
              </a:rPr>
              <a:t>lucro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para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educar</a:t>
            </a:r>
            <a:r>
              <a:rPr lang="en-US" sz="1400" dirty="0" smtClean="0">
                <a:latin typeface="Calibri Light" pitchFamily="34" charset="0"/>
              </a:rPr>
              <a:t> y </a:t>
            </a:r>
            <a:r>
              <a:rPr lang="en-US" sz="1400" dirty="0" err="1" smtClean="0">
                <a:latin typeface="Calibri Light" pitchFamily="34" charset="0"/>
              </a:rPr>
              <a:t>entrenar</a:t>
            </a:r>
            <a:r>
              <a:rPr lang="en-US" sz="1400" dirty="0" smtClean="0">
                <a:latin typeface="Calibri Light" pitchFamily="34" charset="0"/>
              </a:rPr>
              <a:t> a la </a:t>
            </a:r>
            <a:r>
              <a:rPr lang="en-US" sz="1400" dirty="0" err="1" smtClean="0">
                <a:latin typeface="Calibri Light" pitchFamily="34" charset="0"/>
              </a:rPr>
              <a:t>población</a:t>
            </a:r>
            <a:r>
              <a:rPr lang="en-US" sz="1400" dirty="0" smtClean="0">
                <a:latin typeface="Calibri Light" pitchFamily="34" charset="0"/>
              </a:rPr>
              <a:t> en el </a:t>
            </a:r>
            <a:r>
              <a:rPr lang="en-US" sz="1400" dirty="0" err="1" smtClean="0">
                <a:latin typeface="Calibri Light" pitchFamily="34" charset="0"/>
              </a:rPr>
              <a:t>uso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apropiado</a:t>
            </a:r>
            <a:r>
              <a:rPr lang="en-US" sz="1400" dirty="0" smtClean="0">
                <a:latin typeface="Calibri Light" pitchFamily="34" charset="0"/>
              </a:rPr>
              <a:t>, </a:t>
            </a:r>
            <a:r>
              <a:rPr lang="en-US" sz="1400" dirty="0" err="1" smtClean="0">
                <a:latin typeface="Calibri Light" pitchFamily="34" charset="0"/>
              </a:rPr>
              <a:t>seguridad</a:t>
            </a:r>
            <a:r>
              <a:rPr lang="en-US" sz="1400" dirty="0" smtClean="0">
                <a:latin typeface="Calibri Light" pitchFamily="34" charset="0"/>
              </a:rPr>
              <a:t> del </a:t>
            </a:r>
            <a:r>
              <a:rPr lang="en-US" sz="1400" dirty="0" err="1" smtClean="0">
                <a:latin typeface="Calibri Light" pitchFamily="34" charset="0"/>
              </a:rPr>
              <a:t>agua</a:t>
            </a:r>
            <a:r>
              <a:rPr lang="en-US" sz="1400" dirty="0" smtClean="0">
                <a:latin typeface="Calibri Light" pitchFamily="34" charset="0"/>
              </a:rPr>
              <a:t>  y </a:t>
            </a:r>
            <a:r>
              <a:rPr lang="en-US" sz="1400" dirty="0" err="1" smtClean="0">
                <a:latin typeface="Calibri Light" pitchFamily="34" charset="0"/>
              </a:rPr>
              <a:t>su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conservación</a:t>
            </a:r>
            <a:r>
              <a:rPr lang="en-US" sz="1400" dirty="0" smtClean="0">
                <a:latin typeface="Calibri Light" pitchFamily="34" charset="0"/>
              </a:rPr>
              <a:t> y </a:t>
            </a:r>
            <a:r>
              <a:rPr lang="en-US" sz="1400" dirty="0" err="1" smtClean="0">
                <a:latin typeface="Calibri Light" pitchFamily="34" charset="0"/>
              </a:rPr>
              <a:t>desarrollar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conciencia</a:t>
            </a:r>
            <a:r>
              <a:rPr lang="en-US" sz="1400" dirty="0" smtClean="0">
                <a:latin typeface="Calibri Light" pitchFamily="34" charset="0"/>
              </a:rPr>
              <a:t>. 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en-US" sz="1400" dirty="0" err="1" smtClean="0">
                <a:latin typeface="Calibri Light" pitchFamily="34" charset="0"/>
              </a:rPr>
              <a:t>Capacitar</a:t>
            </a:r>
            <a:r>
              <a:rPr lang="en-US" sz="1400" dirty="0" smtClean="0">
                <a:latin typeface="Calibri Light" pitchFamily="34" charset="0"/>
              </a:rPr>
              <a:t> a </a:t>
            </a:r>
            <a:r>
              <a:rPr lang="en-US" sz="1400" dirty="0" err="1" smtClean="0">
                <a:latin typeface="Calibri Light" pitchFamily="34" charset="0"/>
              </a:rPr>
              <a:t>las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comunidades</a:t>
            </a:r>
            <a:r>
              <a:rPr lang="en-US" sz="1400" dirty="0" smtClean="0">
                <a:latin typeface="Calibri Light" pitchFamily="34" charset="0"/>
              </a:rPr>
              <a:t>  en el </a:t>
            </a:r>
            <a:r>
              <a:rPr lang="en-US" sz="1400" dirty="0" err="1" smtClean="0">
                <a:latin typeface="Calibri Light" pitchFamily="34" charset="0"/>
              </a:rPr>
              <a:t>mantenimento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operacional</a:t>
            </a:r>
            <a:r>
              <a:rPr lang="en-US" sz="1400" dirty="0" smtClean="0">
                <a:latin typeface="Calibri Light" pitchFamily="34" charset="0"/>
              </a:rPr>
              <a:t> a largo </a:t>
            </a:r>
            <a:r>
              <a:rPr lang="en-US" sz="1400" dirty="0" err="1" smtClean="0">
                <a:latin typeface="Calibri Light" pitchFamily="34" charset="0"/>
              </a:rPr>
              <a:t>plazo</a:t>
            </a:r>
            <a:r>
              <a:rPr lang="en-US" sz="1400" dirty="0" smtClean="0">
                <a:latin typeface="Calibri Light" pitchFamily="34" charset="0"/>
              </a:rPr>
              <a:t>.  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en-US" sz="1400" dirty="0" err="1" smtClean="0">
                <a:latin typeface="Calibri Light" pitchFamily="34" charset="0"/>
              </a:rPr>
              <a:t>Utilizar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organizaciones</a:t>
            </a:r>
            <a:r>
              <a:rPr lang="en-US" sz="1400" dirty="0" smtClean="0">
                <a:latin typeface="Calibri Light" pitchFamily="34" charset="0"/>
              </a:rPr>
              <a:t> locales </a:t>
            </a:r>
            <a:r>
              <a:rPr lang="en-US" sz="1400" dirty="0" err="1" smtClean="0">
                <a:latin typeface="Calibri Light" pitchFamily="34" charset="0"/>
              </a:rPr>
              <a:t>para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ayudar</a:t>
            </a:r>
            <a:r>
              <a:rPr lang="en-US" sz="1400" dirty="0" smtClean="0">
                <a:latin typeface="Calibri Light" pitchFamily="34" charset="0"/>
              </a:rPr>
              <a:t> en la </a:t>
            </a:r>
            <a:r>
              <a:rPr lang="en-US" sz="1400" dirty="0" err="1" smtClean="0">
                <a:latin typeface="Calibri Light" pitchFamily="34" charset="0"/>
              </a:rPr>
              <a:t>supervisión</a:t>
            </a:r>
            <a:r>
              <a:rPr lang="en-US" sz="1400" dirty="0" smtClean="0">
                <a:latin typeface="Calibri Light" pitchFamily="34" charset="0"/>
              </a:rPr>
              <a:t>, </a:t>
            </a:r>
            <a:r>
              <a:rPr lang="en-US" sz="1400" dirty="0" err="1" smtClean="0">
                <a:latin typeface="Calibri Light" pitchFamily="34" charset="0"/>
              </a:rPr>
              <a:t>transparencia</a:t>
            </a:r>
            <a:r>
              <a:rPr lang="en-US" sz="1400" dirty="0" smtClean="0">
                <a:latin typeface="Calibri Light" pitchFamily="34" charset="0"/>
              </a:rPr>
              <a:t> y </a:t>
            </a:r>
            <a:r>
              <a:rPr lang="en-US" sz="1400" dirty="0" err="1" smtClean="0">
                <a:latin typeface="Calibri Light" pitchFamily="34" charset="0"/>
              </a:rPr>
              <a:t>gestión</a:t>
            </a:r>
            <a:r>
              <a:rPr lang="en-US" sz="1400" dirty="0" smtClean="0">
                <a:latin typeface="Calibri Light" pitchFamily="34" charset="0"/>
              </a:rPr>
              <a:t>. 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en-US" sz="1400" dirty="0" err="1" smtClean="0">
                <a:latin typeface="Calibri Light" pitchFamily="34" charset="0"/>
                <a:cs typeface="Book Antiqua"/>
              </a:rPr>
              <a:t>Empleo</a:t>
            </a:r>
            <a:r>
              <a:rPr lang="en-US" sz="1400" dirty="0" smtClean="0">
                <a:latin typeface="Calibri Light" pitchFamily="34" charset="0"/>
                <a:cs typeface="Book Antiqua"/>
              </a:rPr>
              <a:t> local / Plantar </a:t>
            </a:r>
            <a:r>
              <a:rPr lang="en-US" sz="1400" dirty="0" err="1" smtClean="0">
                <a:latin typeface="Calibri Light" pitchFamily="34" charset="0"/>
                <a:cs typeface="Book Antiqua"/>
              </a:rPr>
              <a:t>semillas</a:t>
            </a:r>
            <a:r>
              <a:rPr lang="en-US" sz="1400" dirty="0" smtClean="0">
                <a:latin typeface="Calibri Light" pitchFamily="34" charset="0"/>
                <a:cs typeface="Book Antiqua"/>
              </a:rPr>
              <a:t> de </a:t>
            </a:r>
            <a:r>
              <a:rPr lang="en-US" sz="1400" dirty="0" err="1" smtClean="0">
                <a:latin typeface="Calibri Light" pitchFamily="34" charset="0"/>
                <a:cs typeface="Book Antiqua"/>
              </a:rPr>
              <a:t>desarrollo</a:t>
            </a:r>
            <a:r>
              <a:rPr lang="en-US" sz="1400" dirty="0" smtClean="0">
                <a:latin typeface="Calibri Light" pitchFamily="34" charset="0"/>
                <a:cs typeface="Book Antiqua"/>
              </a:rPr>
              <a:t> </a:t>
            </a:r>
            <a:r>
              <a:rPr lang="en-US" sz="1400" dirty="0" err="1" smtClean="0">
                <a:latin typeface="Calibri Light" pitchFamily="34" charset="0"/>
                <a:cs typeface="Book Antiqua"/>
              </a:rPr>
              <a:t>empresarial</a:t>
            </a:r>
            <a:r>
              <a:rPr lang="en-US" sz="1400" dirty="0" smtClean="0">
                <a:latin typeface="Calibri Light" pitchFamily="34" charset="0"/>
                <a:cs typeface="Book Antiqua"/>
              </a:rPr>
              <a:t>.</a:t>
            </a:r>
            <a:endParaRPr lang="en-US" sz="1400" dirty="0" smtClean="0">
              <a:latin typeface="Calibri Light" pitchFamily="34" charset="0"/>
            </a:endParaRPr>
          </a:p>
          <a:p>
            <a:pPr marL="1200150" lvl="2" indent="-285750">
              <a:buFont typeface="Courier New" pitchFamily="49" charset="0"/>
              <a:buChar char="o"/>
            </a:pPr>
            <a:r>
              <a:rPr lang="en-US" sz="1400" dirty="0" err="1" smtClean="0">
                <a:latin typeface="Calibri Light" pitchFamily="34" charset="0"/>
              </a:rPr>
              <a:t>Considerar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otras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estrategias</a:t>
            </a:r>
            <a:r>
              <a:rPr lang="en-US" sz="1400" dirty="0" smtClean="0">
                <a:latin typeface="Calibri Light" pitchFamily="34" charset="0"/>
              </a:rPr>
              <a:t>, </a:t>
            </a:r>
            <a:r>
              <a:rPr lang="en-US" sz="1400" dirty="0" err="1" smtClean="0">
                <a:latin typeface="Calibri Light" pitchFamily="34" charset="0"/>
              </a:rPr>
              <a:t>como</a:t>
            </a:r>
            <a:r>
              <a:rPr lang="en-US" sz="1400" dirty="0" smtClean="0">
                <a:latin typeface="Calibri Light" pitchFamily="34" charset="0"/>
              </a:rPr>
              <a:t> la </a:t>
            </a:r>
            <a:r>
              <a:rPr lang="en-US" sz="1400" dirty="0" err="1" smtClean="0">
                <a:latin typeface="Calibri Light" pitchFamily="34" charset="0"/>
              </a:rPr>
              <a:t>recogida</a:t>
            </a:r>
            <a:r>
              <a:rPr lang="en-US" sz="1400" dirty="0" smtClean="0">
                <a:latin typeface="Calibri Light" pitchFamily="34" charset="0"/>
              </a:rPr>
              <a:t> de </a:t>
            </a:r>
            <a:r>
              <a:rPr lang="en-US" sz="1400" dirty="0" err="1" smtClean="0">
                <a:latin typeface="Calibri Light" pitchFamily="34" charset="0"/>
              </a:rPr>
              <a:t>agua</a:t>
            </a:r>
            <a:r>
              <a:rPr lang="en-US" sz="1400" dirty="0" smtClean="0">
                <a:latin typeface="Calibri Light" pitchFamily="34" charset="0"/>
              </a:rPr>
              <a:t> de </a:t>
            </a:r>
            <a:r>
              <a:rPr lang="en-US" sz="1400" dirty="0" err="1" smtClean="0">
                <a:latin typeface="Calibri Light" pitchFamily="34" charset="0"/>
              </a:rPr>
              <a:t>lluvia</a:t>
            </a:r>
            <a:r>
              <a:rPr lang="en-US" sz="1400" dirty="0" smtClean="0">
                <a:latin typeface="Calibri Light" pitchFamily="34" charset="0"/>
              </a:rPr>
              <a:t>. 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en-US" sz="1400" dirty="0" err="1" smtClean="0">
                <a:latin typeface="Calibri Light" pitchFamily="34" charset="0"/>
              </a:rPr>
              <a:t>Proporcionar</a:t>
            </a:r>
            <a:r>
              <a:rPr lang="en-US" sz="1400" dirty="0" smtClean="0">
                <a:latin typeface="Calibri Light" pitchFamily="34" charset="0"/>
              </a:rPr>
              <a:t>  </a:t>
            </a:r>
            <a:r>
              <a:rPr lang="en-US" sz="1400" dirty="0" err="1" smtClean="0">
                <a:latin typeface="Calibri Light" pitchFamily="34" charset="0"/>
              </a:rPr>
              <a:t>experiencia</a:t>
            </a:r>
            <a:r>
              <a:rPr lang="en-US" sz="1400" dirty="0" smtClean="0">
                <a:latin typeface="Calibri Light" pitchFamily="34" charset="0"/>
              </a:rPr>
              <a:t> en la </a:t>
            </a:r>
            <a:r>
              <a:rPr lang="en-US" sz="1400" dirty="0" err="1" smtClean="0">
                <a:latin typeface="Calibri Light" pitchFamily="34" charset="0"/>
              </a:rPr>
              <a:t>gestión</a:t>
            </a:r>
            <a:r>
              <a:rPr lang="en-US" sz="1400" dirty="0" smtClean="0">
                <a:latin typeface="Calibri Light" pitchFamily="34" charset="0"/>
              </a:rPr>
              <a:t> de </a:t>
            </a:r>
            <a:r>
              <a:rPr lang="en-US" sz="1400" dirty="0" err="1" smtClean="0">
                <a:latin typeface="Calibri Light" pitchFamily="34" charset="0"/>
              </a:rPr>
              <a:t>recursos</a:t>
            </a:r>
            <a:r>
              <a:rPr lang="en-US" sz="1400" dirty="0" smtClean="0">
                <a:latin typeface="Calibri Light" pitchFamily="34" charset="0"/>
              </a:rPr>
              <a:t> </a:t>
            </a:r>
            <a:r>
              <a:rPr lang="en-US" sz="1400" dirty="0" err="1" smtClean="0">
                <a:latin typeface="Calibri Light" pitchFamily="34" charset="0"/>
              </a:rPr>
              <a:t>hídricos</a:t>
            </a:r>
            <a:r>
              <a:rPr lang="en-US" sz="1400" dirty="0" smtClean="0">
                <a:latin typeface="Calibri Light" pitchFamily="34" charset="0"/>
              </a:rPr>
              <a:t>.</a:t>
            </a:r>
            <a:endParaRPr lang="en-US" sz="1400" dirty="0">
              <a:latin typeface="Calibri Light" pitchFamily="34" charset="0"/>
            </a:endParaRPr>
          </a:p>
          <a:p>
            <a:endParaRPr lang="en-US" sz="1400" dirty="0" smtClean="0">
              <a:latin typeface="Calibri Light" pitchFamily="34" charset="0"/>
            </a:endParaRPr>
          </a:p>
          <a:p>
            <a:endParaRPr lang="en-US" sz="1400" dirty="0" smtClean="0">
              <a:latin typeface="Calibri Light" pitchFamily="34" charset="0"/>
            </a:endParaRPr>
          </a:p>
          <a:p>
            <a:r>
              <a:rPr lang="en-US" sz="1400" dirty="0">
                <a:latin typeface="Calibri Light" pitchFamily="34" charset="0"/>
              </a:rPr>
              <a:t> </a:t>
            </a:r>
            <a:endParaRPr lang="en-US" sz="1400" dirty="0" smtClean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05096" y="1151297"/>
            <a:ext cx="5679072" cy="5362058"/>
            <a:chOff x="240" y="439"/>
            <a:chExt cx="3888" cy="3613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40" y="439"/>
              <a:ext cx="1296" cy="353"/>
            </a:xfrm>
            <a:prstGeom prst="rect">
              <a:avLst/>
            </a:prstGeom>
            <a:solidFill>
              <a:srgbClr val="99CCFF">
                <a:alpha val="4117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alibri" pitchFamily="34" charset="0"/>
                </a:rPr>
                <a:t> </a:t>
              </a:r>
              <a:r>
                <a:rPr lang="en-US" sz="1400" dirty="0" err="1" smtClean="0">
                  <a:latin typeface="Calibri" pitchFamily="34" charset="0"/>
                </a:rPr>
                <a:t>Identificar</a:t>
              </a:r>
              <a:r>
                <a:rPr lang="en-US" sz="1400" dirty="0" smtClean="0">
                  <a:latin typeface="Calibri" pitchFamily="34" charset="0"/>
                </a:rPr>
                <a:t>  </a:t>
              </a:r>
              <a:r>
                <a:rPr lang="en-US" sz="1400" dirty="0" err="1" smtClean="0">
                  <a:latin typeface="Calibri" pitchFamily="34" charset="0"/>
                </a:rPr>
                <a:t>potenciales</a:t>
              </a:r>
              <a:r>
                <a:rPr lang="en-US" sz="1400" dirty="0" smtClean="0">
                  <a:latin typeface="Calibri" pitchFamily="34" charset="0"/>
                </a:rPr>
                <a:t> </a:t>
              </a:r>
              <a:r>
                <a:rPr lang="en-US" sz="1400" dirty="0" err="1" smtClean="0">
                  <a:latin typeface="Calibri" pitchFamily="34" charset="0"/>
                </a:rPr>
                <a:t>áreas</a:t>
              </a:r>
              <a:r>
                <a:rPr lang="en-US" sz="1400" dirty="0" smtClean="0">
                  <a:latin typeface="Calibri" pitchFamily="34" charset="0"/>
                </a:rPr>
                <a:t> de </a:t>
              </a:r>
              <a:r>
                <a:rPr lang="en-US" sz="1400" dirty="0" err="1" smtClean="0">
                  <a:latin typeface="Calibri" pitchFamily="34" charset="0"/>
                </a:rPr>
                <a:t>necesidad</a:t>
              </a:r>
              <a:r>
                <a:rPr lang="en-US" sz="1400" dirty="0" smtClean="0">
                  <a:latin typeface="Calibri" pitchFamily="34" charset="0"/>
                </a:rPr>
                <a:t> </a:t>
              </a:r>
              <a:endParaRPr lang="en-IN" sz="1400" dirty="0">
                <a:latin typeface="Calibri" pitchFamily="34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40" y="1015"/>
              <a:ext cx="1296" cy="353"/>
            </a:xfrm>
            <a:prstGeom prst="rect">
              <a:avLst/>
            </a:prstGeom>
            <a:solidFill>
              <a:srgbClr val="99CCFF">
                <a:alpha val="4117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 err="1" smtClean="0">
                  <a:latin typeface="Calibri" pitchFamily="34" charset="0"/>
                </a:rPr>
                <a:t>Informe</a:t>
              </a:r>
              <a:r>
                <a:rPr lang="en-US" sz="1400" dirty="0" smtClean="0">
                  <a:latin typeface="Calibri" pitchFamily="34" charset="0"/>
                </a:rPr>
                <a:t> de </a:t>
              </a:r>
              <a:r>
                <a:rPr lang="en-US" sz="1400" dirty="0" err="1" smtClean="0">
                  <a:latin typeface="Calibri" pitchFamily="34" charset="0"/>
                </a:rPr>
                <a:t>iniciación</a:t>
              </a:r>
              <a:r>
                <a:rPr lang="en-US" sz="1400" dirty="0" smtClean="0">
                  <a:latin typeface="Calibri" pitchFamily="34" charset="0"/>
                </a:rPr>
                <a:t> del </a:t>
              </a:r>
              <a:r>
                <a:rPr lang="en-US" sz="1400" dirty="0" err="1" smtClean="0">
                  <a:latin typeface="Calibri" pitchFamily="34" charset="0"/>
                </a:rPr>
                <a:t>proyecto</a:t>
              </a:r>
              <a:r>
                <a:rPr lang="en-US" sz="1400" dirty="0" smtClean="0">
                  <a:latin typeface="Calibri" pitchFamily="34" charset="0"/>
                </a:rPr>
                <a:t> </a:t>
              </a:r>
              <a:endParaRPr lang="en-IN" sz="1400" dirty="0">
                <a:latin typeface="Calibri" pitchFamily="34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064" y="967"/>
              <a:ext cx="1296" cy="353"/>
            </a:xfrm>
            <a:prstGeom prst="rect">
              <a:avLst/>
            </a:prstGeom>
            <a:solidFill>
              <a:srgbClr val="99CCFF">
                <a:alpha val="4117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 err="1" smtClean="0">
                  <a:latin typeface="Calibri" pitchFamily="34" charset="0"/>
                </a:rPr>
                <a:t>Estudio</a:t>
              </a:r>
              <a:r>
                <a:rPr lang="en-US" sz="1400" dirty="0" smtClean="0">
                  <a:latin typeface="Calibri" pitchFamily="34" charset="0"/>
                </a:rPr>
                <a:t> CAP/C o </a:t>
              </a:r>
              <a:r>
                <a:rPr lang="en-US" sz="1400" dirty="0" err="1" smtClean="0">
                  <a:latin typeface="Calibri" pitchFamily="34" charset="0"/>
                </a:rPr>
                <a:t>estimaciones</a:t>
              </a:r>
              <a:r>
                <a:rPr lang="en-US" sz="1400" dirty="0" smtClean="0">
                  <a:latin typeface="Calibri" pitchFamily="34" charset="0"/>
                </a:rPr>
                <a:t> </a:t>
              </a:r>
              <a:r>
                <a:rPr lang="en-US" sz="1400" dirty="0" err="1" smtClean="0">
                  <a:latin typeface="Calibri" pitchFamily="34" charset="0"/>
                </a:rPr>
                <a:t>rápidas</a:t>
              </a:r>
              <a:endParaRPr lang="en-IN" sz="1400" dirty="0">
                <a:latin typeface="Calibri" pitchFamily="34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88" y="1595"/>
              <a:ext cx="1296" cy="207"/>
            </a:xfrm>
            <a:prstGeom prst="rect">
              <a:avLst/>
            </a:prstGeom>
            <a:solidFill>
              <a:srgbClr val="99CCFF">
                <a:alpha val="4117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alibri" pitchFamily="34" charset="0"/>
                </a:rPr>
                <a:t> </a:t>
              </a:r>
              <a:r>
                <a:rPr lang="en-US" sz="1400" dirty="0" err="1" smtClean="0">
                  <a:latin typeface="Calibri" pitchFamily="34" charset="0"/>
                </a:rPr>
                <a:t>Resolución</a:t>
              </a:r>
              <a:r>
                <a:rPr lang="en-US" sz="1400" dirty="0" smtClean="0">
                  <a:latin typeface="Calibri" pitchFamily="34" charset="0"/>
                </a:rPr>
                <a:t> </a:t>
              </a:r>
              <a:r>
                <a:rPr lang="en-US" sz="1400" dirty="0" err="1" smtClean="0">
                  <a:latin typeface="Calibri" pitchFamily="34" charset="0"/>
                </a:rPr>
                <a:t>Panchayat</a:t>
              </a:r>
              <a:endParaRPr lang="en-IN" sz="1400" dirty="0">
                <a:latin typeface="Calibri" pitchFamily="34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047" y="1413"/>
              <a:ext cx="1296" cy="498"/>
            </a:xfrm>
            <a:prstGeom prst="rect">
              <a:avLst/>
            </a:prstGeom>
            <a:solidFill>
              <a:srgbClr val="99CCFF">
                <a:alpha val="4117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 err="1" smtClean="0">
                  <a:latin typeface="Calibri" pitchFamily="34" charset="0"/>
                </a:rPr>
                <a:t>Facilitador</a:t>
              </a:r>
              <a:r>
                <a:rPr lang="en-US" sz="1400" dirty="0" smtClean="0">
                  <a:latin typeface="Calibri" pitchFamily="34" charset="0"/>
                </a:rPr>
                <a:t> del pueblo </a:t>
              </a:r>
              <a:r>
                <a:rPr lang="en-US" sz="1400" dirty="0" err="1" smtClean="0">
                  <a:latin typeface="Calibri" pitchFamily="34" charset="0"/>
                </a:rPr>
                <a:t>comienza</a:t>
              </a:r>
              <a:r>
                <a:rPr lang="en-US" sz="1400" dirty="0" smtClean="0">
                  <a:latin typeface="Calibri" pitchFamily="34" charset="0"/>
                </a:rPr>
                <a:t> a </a:t>
              </a:r>
              <a:r>
                <a:rPr lang="en-US" sz="1400" dirty="0" err="1" smtClean="0">
                  <a:latin typeface="Calibri" pitchFamily="34" charset="0"/>
                </a:rPr>
                <a:t>construir</a:t>
              </a:r>
              <a:r>
                <a:rPr lang="en-US" sz="1400" dirty="0" smtClean="0">
                  <a:latin typeface="Calibri" pitchFamily="34" charset="0"/>
                </a:rPr>
                <a:t> un </a:t>
              </a:r>
              <a:r>
                <a:rPr lang="en-US" sz="1400" dirty="0" err="1" smtClean="0">
                  <a:latin typeface="Calibri" pitchFamily="34" charset="0"/>
                </a:rPr>
                <a:t>buen</a:t>
              </a:r>
              <a:r>
                <a:rPr lang="en-US" sz="1400" dirty="0" smtClean="0">
                  <a:latin typeface="Calibri" pitchFamily="34" charset="0"/>
                </a:rPr>
                <a:t> </a:t>
              </a:r>
              <a:r>
                <a:rPr lang="en-US" sz="1400" dirty="0" err="1" smtClean="0">
                  <a:latin typeface="Calibri" pitchFamily="34" charset="0"/>
                </a:rPr>
                <a:t>entendimiento</a:t>
              </a:r>
              <a:endParaRPr lang="en-IN" sz="1400" dirty="0">
                <a:latin typeface="Calibri" pitchFamily="34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88" y="2023"/>
              <a:ext cx="1248" cy="207"/>
            </a:xfrm>
            <a:prstGeom prst="rect">
              <a:avLst/>
            </a:prstGeom>
            <a:solidFill>
              <a:srgbClr val="99CCFF">
                <a:alpha val="4117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 err="1" smtClean="0">
                  <a:latin typeface="Calibri" pitchFamily="34" charset="0"/>
                </a:rPr>
                <a:t>Comienzo</a:t>
              </a:r>
              <a:r>
                <a:rPr lang="en-US" sz="1400" dirty="0" smtClean="0">
                  <a:latin typeface="Calibri" pitchFamily="34" charset="0"/>
                </a:rPr>
                <a:t> de </a:t>
              </a:r>
              <a:r>
                <a:rPr lang="en-US" sz="1400" dirty="0" err="1" smtClean="0">
                  <a:latin typeface="Calibri" pitchFamily="34" charset="0"/>
                </a:rPr>
                <a:t>obras</a:t>
              </a:r>
              <a:r>
                <a:rPr lang="en-US" sz="1400" dirty="0" smtClean="0">
                  <a:latin typeface="Calibri" pitchFamily="34" charset="0"/>
                </a:rPr>
                <a:t>  </a:t>
              </a:r>
              <a:endParaRPr lang="en-IN" sz="1400" dirty="0">
                <a:latin typeface="Calibri" pitchFamily="34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064" y="1968"/>
              <a:ext cx="1296" cy="353"/>
            </a:xfrm>
            <a:prstGeom prst="rect">
              <a:avLst/>
            </a:prstGeom>
            <a:solidFill>
              <a:srgbClr val="99CCFF">
                <a:alpha val="4117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 err="1" smtClean="0">
                  <a:latin typeface="Calibri" pitchFamily="34" charset="0"/>
                </a:rPr>
                <a:t>Comienzo</a:t>
              </a:r>
              <a:r>
                <a:rPr lang="en-US" sz="1400" dirty="0" smtClean="0">
                  <a:latin typeface="Calibri" pitchFamily="34" charset="0"/>
                </a:rPr>
                <a:t> de </a:t>
              </a:r>
              <a:r>
                <a:rPr lang="en-US" sz="1400" dirty="0" err="1" smtClean="0">
                  <a:latin typeface="Calibri" pitchFamily="34" charset="0"/>
                </a:rPr>
                <a:t>programas</a:t>
              </a:r>
              <a:r>
                <a:rPr lang="en-US" sz="1400" dirty="0" smtClean="0">
                  <a:latin typeface="Calibri" pitchFamily="34" charset="0"/>
                </a:rPr>
                <a:t> </a:t>
              </a:r>
              <a:r>
                <a:rPr lang="en-US" sz="1400" dirty="0" err="1" smtClean="0">
                  <a:latin typeface="Calibri" pitchFamily="34" charset="0"/>
                </a:rPr>
                <a:t>educativos</a:t>
              </a:r>
              <a:endParaRPr lang="en-IN" sz="1400" dirty="0">
                <a:latin typeface="Calibri" pitchFamily="34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88" y="2407"/>
              <a:ext cx="1248" cy="353"/>
            </a:xfrm>
            <a:prstGeom prst="rect">
              <a:avLst/>
            </a:prstGeom>
            <a:solidFill>
              <a:srgbClr val="99CCFF">
                <a:alpha val="4117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 err="1" smtClean="0">
                  <a:latin typeface="Calibri" pitchFamily="34" charset="0"/>
                </a:rPr>
                <a:t>Construccion</a:t>
              </a:r>
              <a:r>
                <a:rPr lang="en-US" sz="1400" dirty="0">
                  <a:latin typeface="Calibri" pitchFamily="34" charset="0"/>
                </a:rPr>
                <a:t>/</a:t>
              </a:r>
              <a:br>
                <a:rPr lang="en-US" sz="1400" dirty="0">
                  <a:latin typeface="Calibri" pitchFamily="34" charset="0"/>
                </a:rPr>
              </a:br>
              <a:r>
                <a:rPr lang="en-US" sz="1400" dirty="0" smtClean="0">
                  <a:latin typeface="Calibri" pitchFamily="34" charset="0"/>
                </a:rPr>
                <a:t>pre-</a:t>
              </a:r>
              <a:r>
                <a:rPr lang="en-US" sz="1400" dirty="0" err="1" smtClean="0">
                  <a:latin typeface="Calibri" pitchFamily="34" charset="0"/>
                </a:rPr>
                <a:t>inauguración</a:t>
              </a:r>
              <a:endParaRPr lang="en-IN" sz="1400" dirty="0">
                <a:latin typeface="Calibri" pitchFamily="34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064" y="2400"/>
              <a:ext cx="1296" cy="353"/>
            </a:xfrm>
            <a:prstGeom prst="rect">
              <a:avLst/>
            </a:prstGeom>
            <a:solidFill>
              <a:srgbClr val="99CCFF">
                <a:alpha val="4117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 err="1" smtClean="0">
                  <a:latin typeface="Calibri" pitchFamily="34" charset="0"/>
                </a:rPr>
                <a:t>Continuación</a:t>
              </a:r>
              <a:r>
                <a:rPr lang="en-US" sz="1400" dirty="0" smtClean="0">
                  <a:latin typeface="Calibri" pitchFamily="34" charset="0"/>
                </a:rPr>
                <a:t> de los </a:t>
              </a:r>
              <a:r>
                <a:rPr lang="en-US" sz="1400" dirty="0" err="1" smtClean="0">
                  <a:latin typeface="Calibri" pitchFamily="34" charset="0"/>
                </a:rPr>
                <a:t>programas</a:t>
              </a:r>
              <a:endParaRPr lang="en-IN" sz="1400" dirty="0">
                <a:latin typeface="Calibri" pitchFamily="34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88" y="2887"/>
              <a:ext cx="1296" cy="207"/>
            </a:xfrm>
            <a:prstGeom prst="rect">
              <a:avLst/>
            </a:prstGeom>
            <a:solidFill>
              <a:srgbClr val="99CCFF">
                <a:alpha val="4117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 err="1" smtClean="0">
                  <a:latin typeface="Calibri" pitchFamily="34" charset="0"/>
                </a:rPr>
                <a:t>Inauguración</a:t>
              </a:r>
              <a:endParaRPr lang="en-IN" sz="1400" dirty="0">
                <a:latin typeface="Calibri" pitchFamily="34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064" y="2832"/>
              <a:ext cx="1296" cy="353"/>
            </a:xfrm>
            <a:prstGeom prst="rect">
              <a:avLst/>
            </a:prstGeom>
            <a:solidFill>
              <a:srgbClr val="99CCFF">
                <a:alpha val="4117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 err="1" smtClean="0">
                  <a:latin typeface="Calibri" pitchFamily="34" charset="0"/>
                </a:rPr>
                <a:t>Continuación</a:t>
              </a:r>
              <a:r>
                <a:rPr lang="en-US" sz="1400" dirty="0" smtClean="0">
                  <a:latin typeface="Calibri" pitchFamily="34" charset="0"/>
                </a:rPr>
                <a:t> de los </a:t>
              </a:r>
              <a:r>
                <a:rPr lang="en-US" sz="1400" dirty="0" err="1" smtClean="0">
                  <a:latin typeface="Calibri" pitchFamily="34" charset="0"/>
                </a:rPr>
                <a:t>programas</a:t>
              </a:r>
              <a:endParaRPr lang="en-IN" sz="1400" dirty="0">
                <a:latin typeface="Calibri" pitchFamily="34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288" y="3319"/>
              <a:ext cx="1296" cy="207"/>
            </a:xfrm>
            <a:prstGeom prst="rect">
              <a:avLst/>
            </a:prstGeom>
            <a:solidFill>
              <a:srgbClr val="99CCFF">
                <a:alpha val="4117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>
                  <a:latin typeface="Calibri" pitchFamily="34" charset="0"/>
                </a:rPr>
                <a:t>Post </a:t>
              </a:r>
              <a:r>
                <a:rPr lang="en-US" sz="1400" dirty="0" err="1" smtClean="0">
                  <a:latin typeface="Calibri" pitchFamily="34" charset="0"/>
                </a:rPr>
                <a:t>Inauguración</a:t>
              </a:r>
              <a:endParaRPr lang="en-IN" sz="1400" dirty="0">
                <a:latin typeface="Calibri" pitchFamily="34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064" y="3264"/>
              <a:ext cx="2064" cy="788"/>
            </a:xfrm>
            <a:prstGeom prst="rect">
              <a:avLst/>
            </a:prstGeom>
            <a:solidFill>
              <a:srgbClr val="99CCFF">
                <a:alpha val="41176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 err="1" smtClean="0">
                  <a:latin typeface="Calibri" pitchFamily="34" charset="0"/>
                </a:rPr>
                <a:t>Evaluación</a:t>
              </a:r>
              <a:r>
                <a:rPr lang="en-US" sz="1400" dirty="0" smtClean="0">
                  <a:latin typeface="Calibri" pitchFamily="34" charset="0"/>
                </a:rPr>
                <a:t> de los </a:t>
              </a:r>
              <a:r>
                <a:rPr lang="en-US" sz="1400" dirty="0" err="1" smtClean="0">
                  <a:latin typeface="Calibri" pitchFamily="34" charset="0"/>
                </a:rPr>
                <a:t>programas</a:t>
              </a:r>
              <a:r>
                <a:rPr lang="en-US" sz="1400" dirty="0" smtClean="0">
                  <a:latin typeface="Calibri" pitchFamily="34" charset="0"/>
                </a:rPr>
                <a:t> en clave </a:t>
              </a:r>
              <a:r>
                <a:rPr lang="en-US" sz="1400" dirty="0" err="1" smtClean="0">
                  <a:latin typeface="Calibri" pitchFamily="34" charset="0"/>
                </a:rPr>
                <a:t>éxito</a:t>
              </a:r>
              <a:r>
                <a:rPr lang="en-US" sz="1400" dirty="0" smtClean="0">
                  <a:latin typeface="Calibri" pitchFamily="34" charset="0"/>
                </a:rPr>
                <a:t> en la </a:t>
              </a:r>
              <a:r>
                <a:rPr lang="en-US" sz="1400" dirty="0" err="1" smtClean="0">
                  <a:latin typeface="Calibri" pitchFamily="34" charset="0"/>
                </a:rPr>
                <a:t>reducción</a:t>
              </a:r>
              <a:r>
                <a:rPr lang="en-US" sz="1400" dirty="0" smtClean="0">
                  <a:latin typeface="Calibri" pitchFamily="34" charset="0"/>
                </a:rPr>
                <a:t> de  </a:t>
              </a:r>
              <a:r>
                <a:rPr lang="en-US" sz="1400" dirty="0" err="1" smtClean="0">
                  <a:latin typeface="Calibri" pitchFamily="34" charset="0"/>
                </a:rPr>
                <a:t>enfermedades</a:t>
              </a:r>
              <a:r>
                <a:rPr lang="en-US" sz="1400" dirty="0" smtClean="0">
                  <a:latin typeface="Calibri" pitchFamily="34" charset="0"/>
                </a:rPr>
                <a:t>  </a:t>
              </a:r>
              <a:r>
                <a:rPr lang="en-US" sz="1400" dirty="0" err="1" smtClean="0">
                  <a:latin typeface="Calibri" pitchFamily="34" charset="0"/>
                </a:rPr>
                <a:t>transmitidas</a:t>
              </a:r>
              <a:r>
                <a:rPr lang="en-US" sz="1400" dirty="0" smtClean="0">
                  <a:latin typeface="Calibri" pitchFamily="34" charset="0"/>
                </a:rPr>
                <a:t> </a:t>
              </a:r>
              <a:r>
                <a:rPr lang="en-US" sz="1400" dirty="0" err="1" smtClean="0">
                  <a:latin typeface="Calibri" pitchFamily="34" charset="0"/>
                </a:rPr>
                <a:t>por</a:t>
              </a:r>
              <a:r>
                <a:rPr lang="en-US" sz="1400" dirty="0" smtClean="0">
                  <a:latin typeface="Calibri" pitchFamily="34" charset="0"/>
                </a:rPr>
                <a:t>  el </a:t>
              </a:r>
              <a:r>
                <a:rPr lang="en-US" sz="1400" dirty="0" err="1" smtClean="0">
                  <a:latin typeface="Calibri" pitchFamily="34" charset="0"/>
                </a:rPr>
                <a:t>agua</a:t>
              </a:r>
              <a:r>
                <a:rPr lang="en-US" sz="1400" dirty="0" smtClean="0">
                  <a:latin typeface="Calibri" pitchFamily="34" charset="0"/>
                </a:rPr>
                <a:t>, </a:t>
              </a:r>
              <a:r>
                <a:rPr lang="en-US" sz="1400" dirty="0" err="1" smtClean="0">
                  <a:latin typeface="Calibri" pitchFamily="34" charset="0"/>
                </a:rPr>
                <a:t>incremento</a:t>
              </a:r>
              <a:r>
                <a:rPr lang="en-US" sz="1400" dirty="0" smtClean="0">
                  <a:latin typeface="Calibri" pitchFamily="34" charset="0"/>
                </a:rPr>
                <a:t> de </a:t>
              </a:r>
              <a:r>
                <a:rPr lang="en-US" sz="1400" dirty="0" err="1" smtClean="0">
                  <a:latin typeface="Calibri" pitchFamily="34" charset="0"/>
                </a:rPr>
                <a:t>adopciones</a:t>
              </a:r>
              <a:r>
                <a:rPr lang="en-US" sz="1400" dirty="0" smtClean="0">
                  <a:latin typeface="Calibri" pitchFamily="34" charset="0"/>
                </a:rPr>
                <a:t> y </a:t>
              </a:r>
              <a:r>
                <a:rPr lang="en-US" sz="1400" dirty="0" err="1" smtClean="0">
                  <a:latin typeface="Calibri" pitchFamily="34" charset="0"/>
                </a:rPr>
                <a:t>tasas</a:t>
              </a:r>
              <a:r>
                <a:rPr lang="en-US" sz="1400" dirty="0">
                  <a:latin typeface="Calibri" pitchFamily="34" charset="0"/>
                </a:rPr>
                <a:t> </a:t>
              </a:r>
              <a:r>
                <a:rPr lang="en-US" sz="1400" dirty="0" smtClean="0">
                  <a:latin typeface="Calibri" pitchFamily="34" charset="0"/>
                </a:rPr>
                <a:t>de </a:t>
              </a:r>
              <a:r>
                <a:rPr lang="en-US" sz="1400" dirty="0" err="1" smtClean="0">
                  <a:latin typeface="Calibri" pitchFamily="34" charset="0"/>
                </a:rPr>
                <a:t>asistencia</a:t>
              </a:r>
              <a:r>
                <a:rPr lang="en-US" sz="1400" dirty="0" smtClean="0">
                  <a:latin typeface="Calibri" pitchFamily="34" charset="0"/>
                </a:rPr>
                <a:t> a </a:t>
              </a:r>
              <a:r>
                <a:rPr lang="en-US" sz="1400" dirty="0" err="1" smtClean="0">
                  <a:latin typeface="Calibri" pitchFamily="34" charset="0"/>
                </a:rPr>
                <a:t>clase</a:t>
              </a:r>
              <a:r>
                <a:rPr lang="en-US" sz="1400" dirty="0" smtClean="0">
                  <a:latin typeface="Calibri" pitchFamily="34" charset="0"/>
                </a:rPr>
                <a:t>.  </a:t>
              </a:r>
              <a:endParaRPr lang="en-IN" sz="1400" dirty="0">
                <a:latin typeface="Calibri" pitchFamily="34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536" y="110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536" y="158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536" y="2160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1536" y="254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1584" y="2976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1584" y="3408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864" y="775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864" y="136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864" y="1831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864" y="2215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864" y="2743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864" y="3079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2736" y="1303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2736" y="177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2736" y="230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2736" y="273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2784" y="312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76" name="Oval 41"/>
          <p:cNvSpPr>
            <a:spLocks noChangeArrowheads="1"/>
          </p:cNvSpPr>
          <p:nvPr/>
        </p:nvSpPr>
        <p:spPr bwMode="auto">
          <a:xfrm>
            <a:off x="5580112" y="1844824"/>
            <a:ext cx="3048000" cy="2895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PUEBLO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</a:rPr>
              <a:t>CONSCIENTE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</a:rPr>
              <a:t>INFORMADO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&amp;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  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</a:rPr>
              <a:t>CULTO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7" name="Line 42"/>
          <p:cNvSpPr>
            <a:spLocks noChangeShapeType="1"/>
          </p:cNvSpPr>
          <p:nvPr/>
        </p:nvSpPr>
        <p:spPr bwMode="auto">
          <a:xfrm flipV="1">
            <a:off x="5076056" y="4365104"/>
            <a:ext cx="839833" cy="426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Metodología</a:t>
            </a:r>
            <a:r>
              <a:rPr lang="en-US" sz="3600" dirty="0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 de la </a:t>
            </a:r>
            <a:r>
              <a:rPr lang="en-US" sz="3600" dirty="0" err="1" smtClean="0">
                <a:solidFill>
                  <a:srgbClr val="0070C0"/>
                </a:solidFill>
                <a:latin typeface="Calibri Light" pitchFamily="34" charset="0"/>
                <a:cs typeface="Bell Gothic Std Black"/>
              </a:rPr>
              <a:t>implementación</a:t>
            </a:r>
            <a:endParaRPr lang="en-GB" sz="3600" dirty="0">
              <a:solidFill>
                <a:srgbClr val="0070C0"/>
              </a:solidFill>
              <a:latin typeface="Calibri Light" pitchFamily="34" charset="0"/>
              <a:cs typeface="Bell Gothic Std Black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60032" y="980728"/>
            <a:ext cx="393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CAP/C </a:t>
            </a:r>
            <a:r>
              <a:rPr lang="en-US" i="1" dirty="0" err="1" smtClean="0">
                <a:solidFill>
                  <a:srgbClr val="C00000"/>
                </a:solidFill>
              </a:rPr>
              <a:t>Conocimiento</a:t>
            </a:r>
            <a:r>
              <a:rPr lang="en-US" i="1" dirty="0" smtClean="0">
                <a:solidFill>
                  <a:srgbClr val="C00000"/>
                </a:solidFill>
              </a:rPr>
              <a:t>, </a:t>
            </a:r>
            <a:r>
              <a:rPr lang="en-US" i="1" dirty="0" err="1" smtClean="0">
                <a:solidFill>
                  <a:srgbClr val="C00000"/>
                </a:solidFill>
              </a:rPr>
              <a:t>actitud</a:t>
            </a:r>
            <a:r>
              <a:rPr lang="en-US" i="1" dirty="0" smtClean="0">
                <a:solidFill>
                  <a:srgbClr val="C00000"/>
                </a:solidFill>
              </a:rPr>
              <a:t>, </a:t>
            </a:r>
            <a:r>
              <a:rPr lang="en-US" i="1" dirty="0" err="1" smtClean="0">
                <a:solidFill>
                  <a:srgbClr val="C00000"/>
                </a:solidFill>
              </a:rPr>
              <a:t>práctica</a:t>
            </a:r>
            <a:r>
              <a:rPr lang="en-US" i="1" dirty="0" smtClean="0">
                <a:solidFill>
                  <a:srgbClr val="C00000"/>
                </a:solidFill>
              </a:rPr>
              <a:t> /</a:t>
            </a:r>
            <a:r>
              <a:rPr lang="en-US" i="1" dirty="0" err="1" smtClean="0">
                <a:solidFill>
                  <a:srgbClr val="C00000"/>
                </a:solidFill>
              </a:rPr>
              <a:t>comportamiento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54586</TotalTime>
  <Words>1636</Words>
  <Application>Microsoft Office PowerPoint</Application>
  <PresentationFormat>Presentación en pantalla (4:3)</PresentationFormat>
  <Paragraphs>186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Aharoni</vt:lpstr>
      <vt:lpstr>Arial</vt:lpstr>
      <vt:lpstr>Bell Gothic Std Black</vt:lpstr>
      <vt:lpstr>Book Antiqua</vt:lpstr>
      <vt:lpstr>Calibri</vt:lpstr>
      <vt:lpstr>Calibri Light</vt:lpstr>
      <vt:lpstr>Courier New</vt:lpstr>
      <vt:lpstr>Estrangelo Edessa</vt:lpstr>
      <vt:lpstr>Wingdings</vt:lpstr>
      <vt:lpstr>Office Theme</vt:lpstr>
      <vt:lpstr>Presentación de PowerPoint</vt:lpstr>
      <vt:lpstr>Presentación de PowerPoint</vt:lpstr>
      <vt:lpstr>Misión</vt:lpstr>
      <vt:lpstr>Objetivos</vt:lpstr>
      <vt:lpstr>¿Por qué es importante el agua?</vt:lpstr>
      <vt:lpstr>La crisis del agua de India</vt:lpstr>
      <vt:lpstr>Presentación de PowerPoint</vt:lpstr>
      <vt:lpstr>Método</vt:lpstr>
      <vt:lpstr>Metodología de la implementación</vt:lpstr>
      <vt:lpstr>Metodología de la implementación</vt:lpstr>
      <vt:lpstr>Modelo Financiero y Sostenible </vt:lpstr>
      <vt:lpstr>Socios Locales</vt:lpstr>
      <vt:lpstr>Proyecto actual: Raipur</vt:lpstr>
      <vt:lpstr>Costes del Proyecto Raipur</vt:lpstr>
      <vt:lpstr> Cuentas Financieras de PWP: 2012-2013</vt:lpstr>
      <vt:lpstr>Pueblos con Tuberías: 2014-2015</vt:lpstr>
      <vt:lpstr>Alcance y Proyección de Crecimiento</vt:lpstr>
      <vt:lpstr>Equipo del Proyecto de Agua Potable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Patnaik, Dharitri</dc:creator>
  <cp:lastModifiedBy>Luisa Gayatri Castrillo</cp:lastModifiedBy>
  <cp:revision>224</cp:revision>
  <dcterms:created xsi:type="dcterms:W3CDTF">2013-07-30T23:20:35Z</dcterms:created>
  <dcterms:modified xsi:type="dcterms:W3CDTF">2013-10-30T09:45:32Z</dcterms:modified>
</cp:coreProperties>
</file>